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00" r:id="rId2"/>
    <p:sldId id="301" r:id="rId3"/>
    <p:sldId id="298" r:id="rId4"/>
    <p:sldId id="303" r:id="rId5"/>
    <p:sldId id="304" r:id="rId6"/>
    <p:sldId id="299" r:id="rId7"/>
    <p:sldId id="275" r:id="rId8"/>
    <p:sldId id="274" r:id="rId9"/>
    <p:sldId id="276" r:id="rId10"/>
    <p:sldId id="278" r:id="rId11"/>
    <p:sldId id="279" r:id="rId12"/>
    <p:sldId id="280" r:id="rId13"/>
    <p:sldId id="281" r:id="rId14"/>
    <p:sldId id="282" r:id="rId15"/>
    <p:sldId id="283" r:id="rId16"/>
    <p:sldId id="284" r:id="rId17"/>
    <p:sldId id="297" r:id="rId18"/>
    <p:sldId id="302" r:id="rId19"/>
    <p:sldId id="288"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70"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C822E50-B91A-4ACC-BD0C-203FB9DCAB54}" type="datetimeFigureOut">
              <a:rPr lang="en-US" smtClean="0"/>
              <a:pPr/>
              <a:t>8/22/2017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9F33290-ADB7-4877-AFCD-6BE88B7748D2}" type="slidenum">
              <a:rPr lang="en-US" smtClean="0"/>
              <a:pPr/>
              <a:t>‹#›</a:t>
            </a:fld>
            <a:endParaRPr lang="en-US"/>
          </a:p>
        </p:txBody>
      </p:sp>
    </p:spTree>
    <p:extLst>
      <p:ext uri="{BB962C8B-B14F-4D97-AF65-F5344CB8AC3E}">
        <p14:creationId xmlns:p14="http://schemas.microsoft.com/office/powerpoint/2010/main" val="27579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30DDD62-8332-4CBB-9150-9DEB34F75177}" type="datetimeFigureOut">
              <a:rPr lang="en-US" smtClean="0"/>
              <a:pPr/>
              <a:t>8/22/2017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6EF44A24-04DC-42CE-BE3E-9045559D80E2}" type="slidenum">
              <a:rPr lang="en-US" smtClean="0"/>
              <a:pPr/>
              <a:t>‹#›</a:t>
            </a:fld>
            <a:endParaRPr lang="en-US"/>
          </a:p>
        </p:txBody>
      </p:sp>
    </p:spTree>
    <p:extLst>
      <p:ext uri="{BB962C8B-B14F-4D97-AF65-F5344CB8AC3E}">
        <p14:creationId xmlns:p14="http://schemas.microsoft.com/office/powerpoint/2010/main" val="1134666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begin</a:t>
            </a:r>
            <a:r>
              <a:rPr lang="en-US" baseline="0" dirty="0"/>
              <a:t> our journey into the new school year, I want to introduce myself and let you know what you should be looking forward to this year. You’ve heard of the show “What Not to Wear”? I’ve put together a little presentation I like to think of as “What Not to Do” in my classes. I think it’s important for everyone to be on the same page as we start off the year together.  I’ve set it up as a play on works of literature as we’re in an English class…there may be a quiz at the end, so pay attention.</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8</a:t>
            </a:fld>
            <a:endParaRPr lang="en-US"/>
          </a:p>
        </p:txBody>
      </p:sp>
    </p:spTree>
    <p:extLst>
      <p:ext uri="{BB962C8B-B14F-4D97-AF65-F5344CB8AC3E}">
        <p14:creationId xmlns:p14="http://schemas.microsoft.com/office/powerpoint/2010/main" val="4008895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remember? Raise your</a:t>
            </a:r>
            <a:r>
              <a:rPr lang="en-US" baseline="0" dirty="0"/>
              <a:t> hand to answer…</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17</a:t>
            </a:fld>
            <a:endParaRPr lang="en-US"/>
          </a:p>
        </p:txBody>
      </p:sp>
    </p:spTree>
    <p:extLst>
      <p:ext uri="{BB962C8B-B14F-4D97-AF65-F5344CB8AC3E}">
        <p14:creationId xmlns:p14="http://schemas.microsoft.com/office/powerpoint/2010/main" val="2467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first week, until I’m sure I</a:t>
            </a:r>
            <a:r>
              <a:rPr lang="en-US" baseline="0" dirty="0"/>
              <a:t> know who you are, I need you to sit where I place you. After the first week, depending on your ability to act like responsible students, I’ll let you sit where you like. It’s important that you understand that if </a:t>
            </a:r>
            <a:r>
              <a:rPr lang="en-US" b="1" baseline="0" dirty="0"/>
              <a:t>I</a:t>
            </a:r>
            <a:r>
              <a:rPr lang="en-US" baseline="0" dirty="0"/>
              <a:t> think you aren’t able to handle where you choose to sit, I’ll have you move where I see fit. It’s not a punishment, rather an opportunity for you to learn.</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9</a:t>
            </a:fld>
            <a:endParaRPr lang="en-US"/>
          </a:p>
        </p:txBody>
      </p:sp>
    </p:spTree>
    <p:extLst>
      <p:ext uri="{BB962C8B-B14F-4D97-AF65-F5344CB8AC3E}">
        <p14:creationId xmlns:p14="http://schemas.microsoft.com/office/powerpoint/2010/main" val="214469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classroom, as long as you follow some simple guidelines</a:t>
            </a:r>
            <a:r>
              <a:rPr lang="en-US" baseline="0" dirty="0"/>
              <a:t> everything will be all right. Be on time. Be on task. Every day. </a:t>
            </a:r>
          </a:p>
          <a:p>
            <a:endParaRPr lang="en-US" baseline="0" dirty="0"/>
          </a:p>
          <a:p>
            <a:r>
              <a:rPr lang="en-US" baseline="0" dirty="0"/>
              <a:t>Other housekeeping notes: Restroom breaks? Not during class while I’m lecturing.  Pencil sharpening? Not while I’m instructing.  Hand raising—generally approved, if it gets too out of hand, I’ll let you know. Food? Probably not, though we’ll see as the year progresses. Cell phones? Not anymore. No electronics.</a:t>
            </a:r>
          </a:p>
        </p:txBody>
      </p:sp>
      <p:sp>
        <p:nvSpPr>
          <p:cNvPr id="4" name="Slide Number Placeholder 3"/>
          <p:cNvSpPr>
            <a:spLocks noGrp="1"/>
          </p:cNvSpPr>
          <p:nvPr>
            <p:ph type="sldNum" sz="quarter" idx="10"/>
          </p:nvPr>
        </p:nvSpPr>
        <p:spPr/>
        <p:txBody>
          <a:bodyPr/>
          <a:lstStyle/>
          <a:p>
            <a:fld id="{4448C6B0-184E-2142-8787-43085FE97486}" type="slidenum">
              <a:rPr lang="en-US" smtClean="0"/>
              <a:pPr/>
              <a:t>10</a:t>
            </a:fld>
            <a:endParaRPr lang="en-US"/>
          </a:p>
        </p:txBody>
      </p:sp>
    </p:spTree>
    <p:extLst>
      <p:ext uri="{BB962C8B-B14F-4D97-AF65-F5344CB8AC3E}">
        <p14:creationId xmlns:p14="http://schemas.microsoft.com/office/powerpoint/2010/main" val="15485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couldn’t figure out a picture to use for this.</a:t>
            </a:r>
            <a:r>
              <a:rPr lang="en-US" baseline="0" dirty="0"/>
              <a:t> So I’ll just say this. </a:t>
            </a:r>
            <a:r>
              <a:rPr lang="en-US" dirty="0"/>
              <a:t>Don’t</a:t>
            </a:r>
            <a:r>
              <a:rPr lang="en-US" baseline="0" dirty="0"/>
              <a:t> have too much pride to ask for help. I am here early, I will stay late if you let me know ahead of time. I cannot think on any reason you should not be able to do your personal best. This class is not a competition for grades, there should be no prejudices held against one another. We’re all here to learn.</a:t>
            </a:r>
          </a:p>
          <a:p>
            <a:endParaRPr lang="en-US" baseline="0" dirty="0"/>
          </a:p>
          <a:p>
            <a:r>
              <a:rPr lang="en-US" baseline="0" dirty="0"/>
              <a:t>OF COURSE, the worst time you can ask about it is after the project is due.</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11</a:t>
            </a:fld>
            <a:endParaRPr lang="en-US"/>
          </a:p>
        </p:txBody>
      </p:sp>
    </p:spTree>
    <p:extLst>
      <p:ext uri="{BB962C8B-B14F-4D97-AF65-F5344CB8AC3E}">
        <p14:creationId xmlns:p14="http://schemas.microsoft.com/office/powerpoint/2010/main" val="96581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our</a:t>
            </a:r>
            <a:r>
              <a:rPr lang="en-US" baseline="0" dirty="0"/>
              <a:t> classroom, the number one rule is respect. For yourself, for your peers, for me. I get that you might be having a bad day, but there’s not </a:t>
            </a:r>
            <a:r>
              <a:rPr lang="en-US" b="1" baseline="0" dirty="0"/>
              <a:t>any </a:t>
            </a:r>
            <a:r>
              <a:rPr lang="en-US" baseline="0" dirty="0"/>
              <a:t>reason to come and ruin everyone’s day. There’s a saying that respect needs to be earned—I get that, but assume as a member of this community you will do your best each day.</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12</a:t>
            </a:fld>
            <a:endParaRPr lang="en-US"/>
          </a:p>
        </p:txBody>
      </p:sp>
    </p:spTree>
    <p:extLst>
      <p:ext uri="{BB962C8B-B14F-4D97-AF65-F5344CB8AC3E}">
        <p14:creationId xmlns:p14="http://schemas.microsoft.com/office/powerpoint/2010/main" val="361360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It’s all about expectations. Be prepared </a:t>
            </a:r>
            <a:r>
              <a:rPr lang="en-US" baseline="0" dirty="0"/>
              <a:t>for class. Right now you are students, and your job at school is to learn. As adults, if you come to work without the necessary tools, you can’t do the job, and you get fired. I’m not your boss, but I can “fire you”. I do understand you have an outside life, that sometimes things get in the way, that you have pressures outside this room. If you need help, ask for it. Be prepared to be a student in this classroom.</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13</a:t>
            </a:fld>
            <a:endParaRPr lang="en-US"/>
          </a:p>
        </p:txBody>
      </p:sp>
    </p:spTree>
    <p:extLst>
      <p:ext uri="{BB962C8B-B14F-4D97-AF65-F5344CB8AC3E}">
        <p14:creationId xmlns:p14="http://schemas.microsoft.com/office/powerpoint/2010/main" val="712402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Expect to succeed.</a:t>
            </a:r>
            <a:r>
              <a:rPr lang="en-US" baseline="0" dirty="0"/>
              <a:t> </a:t>
            </a:r>
            <a:r>
              <a:rPr lang="en-US" dirty="0"/>
              <a:t>Notre Dame has this sign hanging</a:t>
            </a:r>
            <a:r>
              <a:rPr lang="en-US" baseline="0" dirty="0"/>
              <a:t> in their locker room, the players touch it every single time they leave the locker room for the field. It serves as a simple reminder that they are representing their school, their family, themselves. In this classroom, in this school, you need to “play like a champion” each time you enter the room. I want you to think “Am I doing my job? Am I representing who I want to be? Am I someone to be proud of?”</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14</a:t>
            </a:fld>
            <a:endParaRPr lang="en-US"/>
          </a:p>
        </p:txBody>
      </p:sp>
    </p:spTree>
    <p:extLst>
      <p:ext uri="{BB962C8B-B14F-4D97-AF65-F5344CB8AC3E}">
        <p14:creationId xmlns:p14="http://schemas.microsoft.com/office/powerpoint/2010/main" val="234619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find this</a:t>
            </a:r>
            <a:r>
              <a:rPr lang="en-US" baseline="0" dirty="0"/>
              <a:t> presentation to be boring, stupid, or awesome. You may think the same about me. I can tell you this “expectations talk” is </a:t>
            </a:r>
            <a:r>
              <a:rPr lang="en-US" i="1" baseline="0" dirty="0"/>
              <a:t>not</a:t>
            </a:r>
            <a:r>
              <a:rPr lang="en-US" baseline="0" dirty="0"/>
              <a:t> much ado about nothing though. I am here every day, excited to do this job because I love learning, and I love figuring out fun ways to help kids learn. I want you to succeed in this class. I expect you to do well. I am prepared for you to meet all my expectations, and then some. </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15</a:t>
            </a:fld>
            <a:endParaRPr lang="en-US"/>
          </a:p>
        </p:txBody>
      </p:sp>
    </p:spTree>
    <p:extLst>
      <p:ext uri="{BB962C8B-B14F-4D97-AF65-F5344CB8AC3E}">
        <p14:creationId xmlns:p14="http://schemas.microsoft.com/office/powerpoint/2010/main" val="215500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remember? Raise your</a:t>
            </a:r>
            <a:r>
              <a:rPr lang="en-US" baseline="0" dirty="0"/>
              <a:t> hand to answer…</a:t>
            </a:r>
            <a:endParaRPr lang="en-US" dirty="0"/>
          </a:p>
        </p:txBody>
      </p:sp>
      <p:sp>
        <p:nvSpPr>
          <p:cNvPr id="4" name="Slide Number Placeholder 3"/>
          <p:cNvSpPr>
            <a:spLocks noGrp="1"/>
          </p:cNvSpPr>
          <p:nvPr>
            <p:ph type="sldNum" sz="quarter" idx="10"/>
          </p:nvPr>
        </p:nvSpPr>
        <p:spPr/>
        <p:txBody>
          <a:bodyPr/>
          <a:lstStyle/>
          <a:p>
            <a:fld id="{4448C6B0-184E-2142-8787-43085FE97486}" type="slidenum">
              <a:rPr lang="en-US" smtClean="0"/>
              <a:pPr/>
              <a:t>16</a:t>
            </a:fld>
            <a:endParaRPr lang="en-US"/>
          </a:p>
        </p:txBody>
      </p:sp>
    </p:spTree>
    <p:extLst>
      <p:ext uri="{BB962C8B-B14F-4D97-AF65-F5344CB8AC3E}">
        <p14:creationId xmlns:p14="http://schemas.microsoft.com/office/powerpoint/2010/main" val="2467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B204E5-A8DA-4D0F-887F-22065D211C64}"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204E5-A8DA-4D0F-887F-22065D211C64}"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204E5-A8DA-4D0F-887F-22065D211C64}"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B204E5-A8DA-4D0F-887F-22065D211C64}"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B204E5-A8DA-4D0F-887F-22065D211C64}" type="datetimeFigureOut">
              <a:rPr lang="en-US" smtClean="0"/>
              <a:pPr/>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B204E5-A8DA-4D0F-887F-22065D211C64}" type="datetimeFigureOut">
              <a:rPr lang="en-US" smtClean="0"/>
              <a:pPr/>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204E5-A8DA-4D0F-887F-22065D211C64}" type="datetimeFigureOut">
              <a:rPr lang="en-US" smtClean="0"/>
              <a:pPr/>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204E5-A8DA-4D0F-887F-22065D211C64}"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204E5-A8DA-4D0F-887F-22065D211C64}"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F3068-2DB3-4784-A016-B0FEFB9715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204E5-A8DA-4D0F-887F-22065D211C64}" type="datetimeFigureOut">
              <a:rPr lang="en-US" smtClean="0"/>
              <a:pPr/>
              <a:t>8/22/2017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F3068-2DB3-4784-A016-B0FEFB9715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E:\CSM\Pam1.mp3"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00" y="12700"/>
            <a:ext cx="2514600" cy="1784350"/>
          </a:xfrm>
        </p:spPr>
        <p:txBody>
          <a:bodyPr>
            <a:normAutofit/>
          </a:bodyPr>
          <a:lstStyle/>
          <a:p>
            <a:r>
              <a:rPr lang="en-US" dirty="0">
                <a:cs typeface="Times New Roman" pitchFamily="18" charset="0"/>
              </a:rPr>
              <a:t>22 August 2017</a:t>
            </a:r>
            <a:br>
              <a:rPr lang="en-US" dirty="0">
                <a:cs typeface="Times New Roman" pitchFamily="18" charset="0"/>
              </a:rPr>
            </a:br>
            <a:br>
              <a:rPr lang="en-US" dirty="0">
                <a:cs typeface="Times New Roman" pitchFamily="18" charset="0"/>
              </a:rPr>
            </a:br>
            <a:r>
              <a:rPr lang="en-US" dirty="0">
                <a:cs typeface="Times New Roman" pitchFamily="18" charset="0"/>
              </a:rPr>
              <a:t>SWBAT: Explain classroom  policies and procedures.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3200400" y="228600"/>
            <a:ext cx="5715000" cy="6324600"/>
          </a:xfrm>
        </p:spPr>
        <p:txBody>
          <a:bodyPr>
            <a:normAutofit/>
          </a:bodyPr>
          <a:lstStyle/>
          <a:p>
            <a:pPr algn="ctr">
              <a:buNone/>
            </a:pPr>
            <a:r>
              <a:rPr lang="en-US" sz="2100" b="1" i="1" dirty="0">
                <a:cs typeface="Times New Roman" pitchFamily="18" charset="0"/>
              </a:rPr>
              <a:t>Finding Common Ground</a:t>
            </a:r>
          </a:p>
          <a:p>
            <a:pPr algn="ctr">
              <a:buNone/>
            </a:pPr>
            <a:endParaRPr lang="en-US" sz="2100" b="1" i="1" dirty="0">
              <a:latin typeface="Times New Roman" pitchFamily="18" charset="0"/>
              <a:cs typeface="Times New Roman" pitchFamily="18" charset="0"/>
            </a:endParaRPr>
          </a:p>
          <a:p>
            <a:pPr algn="ctr">
              <a:buNone/>
            </a:pPr>
            <a:endParaRPr lang="en-US" sz="2100" b="1" i="1" dirty="0">
              <a:latin typeface="Times New Roman" pitchFamily="18" charset="0"/>
              <a:cs typeface="Times New Roman" pitchFamily="18" charset="0"/>
            </a:endParaRPr>
          </a:p>
          <a:p>
            <a:pPr algn="ctr">
              <a:buNone/>
            </a:pPr>
            <a:endParaRPr lang="en-US" sz="2100" b="1" i="1" dirty="0">
              <a:latin typeface="Times New Roman" pitchFamily="18" charset="0"/>
              <a:cs typeface="Times New Roman" pitchFamily="18" charset="0"/>
            </a:endParaRPr>
          </a:p>
          <a:p>
            <a:pPr algn="ctr">
              <a:buNone/>
            </a:pPr>
            <a:r>
              <a:rPr lang="en-US" sz="1800" dirty="0">
                <a:latin typeface="Times New Roman" pitchFamily="18" charset="0"/>
                <a:cs typeface="Times New Roman" pitchFamily="18" charset="0"/>
              </a:rPr>
              <a:t>                                               </a:t>
            </a:r>
          </a:p>
          <a:p>
            <a:pPr>
              <a:buNone/>
            </a:pPr>
            <a:r>
              <a:rPr lang="en-US" sz="1800" i="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r">
              <a:buNone/>
            </a:pPr>
            <a:endParaRPr lang="en-US" sz="1800" dirty="0">
              <a:latin typeface="Times New Roman" pitchFamily="18" charset="0"/>
              <a:cs typeface="Times New Roman" pitchFamily="18" charset="0"/>
            </a:endParaRPr>
          </a:p>
        </p:txBody>
      </p:sp>
      <p:sp>
        <p:nvSpPr>
          <p:cNvPr id="6" name="Text Placeholder 5"/>
          <p:cNvSpPr>
            <a:spLocks noGrp="1"/>
          </p:cNvSpPr>
          <p:nvPr>
            <p:ph type="body" sz="half" idx="2"/>
          </p:nvPr>
        </p:nvSpPr>
        <p:spPr>
          <a:xfrm>
            <a:off x="-25400" y="2041614"/>
            <a:ext cx="2514599" cy="4724400"/>
          </a:xfrm>
        </p:spPr>
        <p:txBody>
          <a:bodyPr>
            <a:normAutofit/>
          </a:bodyPr>
          <a:lstStyle/>
          <a:p>
            <a:r>
              <a:rPr lang="en-US" b="1" dirty="0">
                <a:cs typeface="Times New Roman" pitchFamily="18" charset="0"/>
              </a:rPr>
              <a:t>Bellwork (20 minutes)</a:t>
            </a:r>
          </a:p>
          <a:p>
            <a:endParaRPr lang="en-US" b="1" dirty="0">
              <a:cs typeface="Times New Roman" pitchFamily="18" charset="0"/>
            </a:endParaRPr>
          </a:p>
          <a:p>
            <a:r>
              <a:rPr lang="en-US" b="1" dirty="0">
                <a:cs typeface="Times New Roman" pitchFamily="18" charset="0"/>
              </a:rPr>
              <a:t>Agenda (5 minutes)</a:t>
            </a:r>
          </a:p>
          <a:p>
            <a:endParaRPr lang="en-US" b="1" dirty="0">
              <a:cs typeface="Times New Roman" pitchFamily="18" charset="0"/>
            </a:endParaRPr>
          </a:p>
          <a:p>
            <a:r>
              <a:rPr lang="en-US" b="1" dirty="0">
                <a:cs typeface="Times New Roman" pitchFamily="18" charset="0"/>
              </a:rPr>
              <a:t>Skills (10 minutes)</a:t>
            </a:r>
          </a:p>
          <a:p>
            <a:r>
              <a:rPr lang="en-US" b="1" dirty="0">
                <a:cs typeface="Times New Roman" pitchFamily="18" charset="0"/>
              </a:rPr>
              <a:t> </a:t>
            </a:r>
            <a:r>
              <a:rPr lang="en-US" b="1" i="1" dirty="0">
                <a:cs typeface="Times New Roman" pitchFamily="18" charset="0"/>
              </a:rPr>
              <a:t>Cornell Notes </a:t>
            </a:r>
          </a:p>
          <a:p>
            <a:r>
              <a:rPr lang="en-US" b="1" i="1" dirty="0">
                <a:cs typeface="Times New Roman" pitchFamily="18" charset="0"/>
              </a:rPr>
              <a:t>  Rules practice    </a:t>
            </a:r>
          </a:p>
          <a:p>
            <a:endParaRPr lang="en-US" b="1" dirty="0">
              <a:cs typeface="Times New Roman" pitchFamily="18" charset="0"/>
            </a:endParaRPr>
          </a:p>
          <a:p>
            <a:r>
              <a:rPr lang="en-US" b="1" dirty="0">
                <a:cs typeface="Times New Roman" pitchFamily="18" charset="0"/>
              </a:rPr>
              <a:t>Workshop (40 minutes)</a:t>
            </a:r>
          </a:p>
          <a:p>
            <a:r>
              <a:rPr lang="en-US" b="1" dirty="0">
                <a:cs typeface="Times New Roman" pitchFamily="18" charset="0"/>
              </a:rPr>
              <a:t> </a:t>
            </a:r>
            <a:r>
              <a:rPr lang="en-US" b="1" i="1" dirty="0">
                <a:cs typeface="Times New Roman" pitchFamily="18" charset="0"/>
              </a:rPr>
              <a:t>Marketing discussion   </a:t>
            </a:r>
          </a:p>
          <a:p>
            <a:r>
              <a:rPr lang="en-US" b="1" dirty="0">
                <a:cs typeface="Times New Roman" pitchFamily="18" charset="0"/>
              </a:rPr>
              <a:t> </a:t>
            </a:r>
            <a:r>
              <a:rPr lang="en-US" b="1" i="1" dirty="0" err="1">
                <a:cs typeface="Times New Roman" pitchFamily="18" charset="0"/>
              </a:rPr>
              <a:t>Bellwork</a:t>
            </a:r>
            <a:r>
              <a:rPr lang="en-US" b="1" i="1" dirty="0">
                <a:cs typeface="Times New Roman" pitchFamily="18" charset="0"/>
              </a:rPr>
              <a:t> routine</a:t>
            </a:r>
          </a:p>
          <a:p>
            <a:endParaRPr lang="en-US" b="1" dirty="0">
              <a:cs typeface="Times New Roman" pitchFamily="18" charset="0"/>
            </a:endParaRPr>
          </a:p>
          <a:p>
            <a:r>
              <a:rPr lang="en-US" b="1" dirty="0">
                <a:cs typeface="Times New Roman" pitchFamily="18" charset="0"/>
              </a:rPr>
              <a:t>Peace/Out (5 minutes)</a:t>
            </a:r>
            <a:endParaRPr lang="en-US" b="1" dirty="0">
              <a:latin typeface="Times New Roman" pitchFamily="18" charset="0"/>
              <a:cs typeface="Times New Roman" pitchFamily="18" charset="0"/>
            </a:endParaRPr>
          </a:p>
          <a:p>
            <a:endParaRPr lang="en-US" b="1" dirty="0">
              <a:solidFill>
                <a:schemeClr val="bg1">
                  <a:lumMod val="85000"/>
                </a:schemeClr>
              </a:solidFill>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10" name="Right Arrow 9"/>
          <p:cNvSpPr/>
          <p:nvPr/>
        </p:nvSpPr>
        <p:spPr>
          <a:xfrm>
            <a:off x="1981200" y="896663"/>
            <a:ext cx="2764033" cy="1774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prstClr val="white"/>
                </a:solidFill>
              </a:rPr>
              <a:t>Get one for your group</a:t>
            </a:r>
          </a:p>
        </p:txBody>
      </p:sp>
      <p:sp>
        <p:nvSpPr>
          <p:cNvPr id="3" name="TextBox 2"/>
          <p:cNvSpPr txBox="1"/>
          <p:nvPr/>
        </p:nvSpPr>
        <p:spPr>
          <a:xfrm>
            <a:off x="2292350" y="2949585"/>
            <a:ext cx="2701730" cy="2893100"/>
          </a:xfrm>
          <a:prstGeom prst="rect">
            <a:avLst/>
          </a:prstGeom>
          <a:noFill/>
        </p:spPr>
        <p:txBody>
          <a:bodyPr wrap="square" rtlCol="0">
            <a:spAutoFit/>
          </a:bodyPr>
          <a:lstStyle/>
          <a:p>
            <a:r>
              <a:rPr lang="en-US" b="1" u="sng" dirty="0"/>
              <a:t>Bellwork</a:t>
            </a:r>
          </a:p>
          <a:p>
            <a:pPr marL="457200" indent="-457200">
              <a:buFont typeface="+mj-lt"/>
              <a:buAutoNum type="arabicPeriod"/>
            </a:pPr>
            <a:r>
              <a:rPr lang="en-US" sz="2000" b="1" dirty="0"/>
              <a:t>Youngest person selects question to pose to the group.</a:t>
            </a:r>
          </a:p>
          <a:p>
            <a:pPr marL="228600" indent="-228600">
              <a:buFont typeface="+mj-lt"/>
              <a:buAutoNum type="arabicPeriod"/>
            </a:pPr>
            <a:endParaRPr lang="en-US" sz="800" b="1" dirty="0"/>
          </a:p>
          <a:p>
            <a:pPr marL="457200" indent="-457200">
              <a:buFont typeface="+mj-lt"/>
              <a:buAutoNum type="arabicPeriod"/>
            </a:pPr>
            <a:r>
              <a:rPr lang="en-US" sz="2000" b="1" dirty="0"/>
              <a:t>30 seconds of thought.</a:t>
            </a:r>
          </a:p>
          <a:p>
            <a:pPr marL="228600" indent="-228600">
              <a:buFont typeface="+mj-lt"/>
              <a:buAutoNum type="arabicPeriod"/>
            </a:pPr>
            <a:endParaRPr lang="en-US" sz="800" b="1" dirty="0"/>
          </a:p>
          <a:p>
            <a:pPr marL="457200" indent="-457200">
              <a:buFont typeface="+mj-lt"/>
              <a:buAutoNum type="arabicPeriod"/>
            </a:pPr>
            <a:r>
              <a:rPr lang="en-US" sz="2000" b="1" dirty="0"/>
              <a:t>EVERYONE in group answers.</a:t>
            </a:r>
          </a:p>
          <a:p>
            <a:pPr marL="228600" indent="-228600">
              <a:buFont typeface="+mj-lt"/>
              <a:buAutoNum type="arabicPeriod"/>
            </a:pPr>
            <a:endParaRPr lang="en-US" sz="800" b="1" dirty="0"/>
          </a:p>
        </p:txBody>
      </p:sp>
      <p:pic>
        <p:nvPicPr>
          <p:cNvPr id="2" name="Picture 1">
            <a:extLst>
              <a:ext uri="{FF2B5EF4-FFF2-40B4-BE49-F238E27FC236}">
                <a16:creationId xmlns:a16="http://schemas.microsoft.com/office/drawing/2014/main" id="{DE5E55E1-908F-4108-8DED-5D04841A1B9E}"/>
              </a:ext>
            </a:extLst>
          </p:cNvPr>
          <p:cNvPicPr>
            <a:picLocks noChangeAspect="1"/>
          </p:cNvPicPr>
          <p:nvPr/>
        </p:nvPicPr>
        <p:blipFill>
          <a:blip r:embed="rId2"/>
          <a:stretch>
            <a:fillRect/>
          </a:stretch>
        </p:blipFill>
        <p:spPr>
          <a:xfrm>
            <a:off x="4845050" y="1079158"/>
            <a:ext cx="3886200" cy="3886200"/>
          </a:xfrm>
          <a:prstGeom prst="rect">
            <a:avLst/>
          </a:prstGeom>
        </p:spPr>
      </p:pic>
    </p:spTree>
    <p:extLst>
      <p:ext uri="{BB962C8B-B14F-4D97-AF65-F5344CB8AC3E}">
        <p14:creationId xmlns:p14="http://schemas.microsoft.com/office/powerpoint/2010/main" val="2630549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saturation sat="660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685800" y="1085850"/>
            <a:ext cx="7867196" cy="5598613"/>
          </a:xfrm>
          <a:prstGeom prst="rect">
            <a:avLst/>
          </a:prstGeom>
          <a:ln>
            <a:noFill/>
          </a:ln>
          <a:effectLst>
            <a:softEdge rad="127000"/>
          </a:effectLst>
        </p:spPr>
      </p:pic>
      <p:sp>
        <p:nvSpPr>
          <p:cNvPr id="2" name="Title 1"/>
          <p:cNvSpPr>
            <a:spLocks noGrp="1"/>
          </p:cNvSpPr>
          <p:nvPr>
            <p:ph type="title"/>
          </p:nvPr>
        </p:nvSpPr>
        <p:spPr/>
        <p:txBody>
          <a:bodyPr/>
          <a:lstStyle/>
          <a:p>
            <a:r>
              <a:rPr lang="en-US" u="sng" dirty="0"/>
              <a:t>I’m OK…You’re OK</a:t>
            </a:r>
          </a:p>
        </p:txBody>
      </p:sp>
      <p:sp>
        <p:nvSpPr>
          <p:cNvPr id="5" name="Content Placeholder 4"/>
          <p:cNvSpPr>
            <a:spLocks noGrp="1"/>
          </p:cNvSpPr>
          <p:nvPr>
            <p:ph idx="1"/>
          </p:nvPr>
        </p:nvSpPr>
        <p:spPr>
          <a:xfrm>
            <a:off x="2209800" y="1524000"/>
            <a:ext cx="4648200" cy="3962400"/>
          </a:xfrm>
        </p:spPr>
        <p:txBody>
          <a:bodyPr>
            <a:normAutofit/>
          </a:bodyPr>
          <a:lstStyle/>
          <a:p>
            <a:pPr algn="ctr">
              <a:buFont typeface="Wingdings" pitchFamily="2" charset="2"/>
              <a:buChar char="ü"/>
            </a:pPr>
            <a:endParaRPr lang="en-US" sz="4000" dirty="0">
              <a:solidFill>
                <a:schemeClr val="bg1"/>
              </a:solidFill>
              <a:latin typeface="Adobe Fan Heiti Std B" pitchFamily="34" charset="-128"/>
              <a:ea typeface="Adobe Fan Heiti Std B" pitchFamily="34" charset="-128"/>
            </a:endParaRPr>
          </a:p>
          <a:p>
            <a:pPr algn="ctr">
              <a:buFont typeface="Wingdings" pitchFamily="2" charset="2"/>
              <a:buChar char="ü"/>
            </a:pPr>
            <a:r>
              <a:rPr lang="en-US" sz="4800" i="1" dirty="0">
                <a:solidFill>
                  <a:schemeClr val="bg1"/>
                </a:solidFill>
                <a:latin typeface="Adobe Fan Heiti Std B" pitchFamily="34" charset="-128"/>
                <a:ea typeface="Adobe Fan Heiti Std B" pitchFamily="34" charset="-128"/>
              </a:rPr>
              <a:t>On Time</a:t>
            </a:r>
          </a:p>
          <a:p>
            <a:pPr algn="ctr">
              <a:buFont typeface="Wingdings" pitchFamily="2" charset="2"/>
              <a:buChar char="ü"/>
            </a:pPr>
            <a:r>
              <a:rPr lang="en-US" sz="4800" i="1" dirty="0">
                <a:solidFill>
                  <a:schemeClr val="bg1"/>
                </a:solidFill>
                <a:latin typeface="Adobe Fan Heiti Std B" pitchFamily="34" charset="-128"/>
                <a:ea typeface="Adobe Fan Heiti Std B" pitchFamily="34" charset="-128"/>
              </a:rPr>
              <a:t>On Task</a:t>
            </a:r>
          </a:p>
          <a:p>
            <a:pPr algn="ctr">
              <a:buFont typeface="Wingdings" pitchFamily="2" charset="2"/>
              <a:buChar char="ü"/>
            </a:pPr>
            <a:r>
              <a:rPr lang="en-US" sz="4800" i="1" dirty="0">
                <a:solidFill>
                  <a:schemeClr val="bg1"/>
                </a:solidFill>
                <a:latin typeface="Adobe Fan Heiti Std B" pitchFamily="34" charset="-128"/>
                <a:ea typeface="Adobe Fan Heiti Std B" pitchFamily="34" charset="-128"/>
              </a:rPr>
              <a:t>EVERY DAY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Pride and Prejudice</a:t>
            </a:r>
          </a:p>
        </p:txBody>
      </p:sp>
    </p:spTree>
    <p:extLst>
      <p:ext uri="{BB962C8B-B14F-4D97-AF65-F5344CB8AC3E}">
        <p14:creationId xmlns:p14="http://schemas.microsoft.com/office/powerpoint/2010/main" val="268956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1 Rule</a:t>
            </a:r>
          </a:p>
        </p:txBody>
      </p:sp>
      <p:sp>
        <p:nvSpPr>
          <p:cNvPr id="3" name="Content Placeholder 2"/>
          <p:cNvSpPr>
            <a:spLocks noGrp="1"/>
          </p:cNvSpPr>
          <p:nvPr>
            <p:ph idx="1"/>
          </p:nvPr>
        </p:nvSpPr>
        <p:spPr/>
        <p:txBody>
          <a:bodyPr>
            <a:normAutofit/>
          </a:bodyPr>
          <a:lstStyle/>
          <a:p>
            <a:pPr algn="ctr">
              <a:buNone/>
            </a:pPr>
            <a:endParaRPr lang="en-US" sz="4400" b="1" dirty="0"/>
          </a:p>
          <a:p>
            <a:pPr algn="ctr">
              <a:buNone/>
            </a:pPr>
            <a:r>
              <a:rPr lang="en-US" sz="8000" b="1" dirty="0"/>
              <a:t>R-E-S-P-E-C-T</a:t>
            </a:r>
          </a:p>
        </p:txBody>
      </p:sp>
      <p:pic>
        <p:nvPicPr>
          <p:cNvPr id="4" name="Pam1.mp3">
            <a:hlinkClick r:id="" action="ppaction://media"/>
          </p:cNvPr>
          <p:cNvPicPr>
            <a:picLocks noRot="1" noChangeAspect="1"/>
          </p:cNvPicPr>
          <p:nvPr>
            <a:audioFile r:link="rId1"/>
          </p:nvPr>
        </p:nvPicPr>
        <p:blipFill>
          <a:blip r:embed="rId4" cstate="print"/>
          <a:stretch>
            <a:fillRect/>
          </a:stretch>
        </p:blipFill>
        <p:spPr>
          <a:xfrm>
            <a:off x="8138617" y="6083879"/>
            <a:ext cx="207963" cy="207963"/>
          </a:xfrm>
          <a:prstGeom prst="rect">
            <a:avLst/>
          </a:prstGeom>
        </p:spPr>
      </p:pic>
      <p:sp>
        <p:nvSpPr>
          <p:cNvPr id="5" name="Action Button: Return 4">
            <a:hlinkClick r:id="" action="ppaction://noaction" highlightClick="1"/>
          </p:cNvPr>
          <p:cNvSpPr/>
          <p:nvPr/>
        </p:nvSpPr>
        <p:spPr>
          <a:xfrm rot="10800000">
            <a:off x="685800" y="6291842"/>
            <a:ext cx="260604" cy="417226"/>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153691"/>
            <a:ext cx="7633447" cy="5578287"/>
          </a:xfrm>
          <a:prstGeom prst="rect">
            <a:avLst/>
          </a:prstGeom>
        </p:spPr>
      </p:pic>
      <p:sp>
        <p:nvSpPr>
          <p:cNvPr id="2" name="Title 1"/>
          <p:cNvSpPr>
            <a:spLocks noGrp="1"/>
          </p:cNvSpPr>
          <p:nvPr>
            <p:ph type="title"/>
          </p:nvPr>
        </p:nvSpPr>
        <p:spPr/>
        <p:txBody>
          <a:bodyPr/>
          <a:lstStyle/>
          <a:p>
            <a:r>
              <a:rPr lang="en-US" dirty="0"/>
              <a:t>Be All That You Can Be</a:t>
            </a:r>
          </a:p>
        </p:txBody>
      </p:sp>
      <p:sp>
        <p:nvSpPr>
          <p:cNvPr id="3" name="Content Placeholder 2"/>
          <p:cNvSpPr>
            <a:spLocks noGrp="1"/>
          </p:cNvSpPr>
          <p:nvPr>
            <p:ph idx="1"/>
          </p:nvPr>
        </p:nvSpPr>
        <p:spPr/>
        <p:txBody>
          <a:bodyPr>
            <a:normAutofit/>
          </a:bodyPr>
          <a:lstStyle/>
          <a:p>
            <a:pPr marL="0" indent="0">
              <a:buNone/>
            </a:pPr>
            <a:r>
              <a:rPr lang="en-US" sz="4800" b="1" dirty="0">
                <a:solidFill>
                  <a:schemeClr val="tx1">
                    <a:lumMod val="95000"/>
                    <a:lumOff val="5000"/>
                  </a:schemeClr>
                </a:solidFill>
                <a:effectLst>
                  <a:outerShdw blurRad="38100" dist="38100" dir="2700000" algn="tl">
                    <a:srgbClr val="000000">
                      <a:alpha val="43137"/>
                    </a:srgbClr>
                  </a:outerShdw>
                </a:effectLst>
              </a:rPr>
              <a:t>Be Prepared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25942" y="1151964"/>
            <a:ext cx="8117101" cy="5436453"/>
          </a:xfrm>
        </p:spPr>
      </p:pic>
      <p:sp>
        <p:nvSpPr>
          <p:cNvPr id="2" name="Title 1"/>
          <p:cNvSpPr>
            <a:spLocks noGrp="1"/>
          </p:cNvSpPr>
          <p:nvPr>
            <p:ph type="title"/>
          </p:nvPr>
        </p:nvSpPr>
        <p:spPr/>
        <p:txBody>
          <a:bodyPr/>
          <a:lstStyle/>
          <a:p>
            <a:r>
              <a:rPr lang="en-US" u="sng" dirty="0"/>
              <a:t>Great Expectations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Much Ado About Nothing</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43514" y="1438836"/>
            <a:ext cx="3554086" cy="5158363"/>
          </a:xfrm>
        </p:spPr>
      </p:pic>
    </p:spTree>
    <p:extLst>
      <p:ext uri="{BB962C8B-B14F-4D97-AF65-F5344CB8AC3E}">
        <p14:creationId xmlns:p14="http://schemas.microsoft.com/office/powerpoint/2010/main" val="3479417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#1 Rule?</a:t>
            </a:r>
          </a:p>
        </p:txBody>
      </p:sp>
      <p:sp>
        <p:nvSpPr>
          <p:cNvPr id="3" name="Content Placeholder 2"/>
          <p:cNvSpPr>
            <a:spLocks noGrp="1"/>
          </p:cNvSpPr>
          <p:nvPr>
            <p:ph idx="1"/>
          </p:nvPr>
        </p:nvSpPr>
        <p:spPr/>
        <p:txBody>
          <a:bodyPr/>
          <a:lstStyle/>
          <a:p>
            <a:pPr marL="0" indent="0" algn="ctr">
              <a:buNone/>
            </a:pPr>
            <a:r>
              <a:rPr lang="en-US" dirty="0">
                <a:hlinkClick r:id="rId3" action="ppaction://hlinksldjump"/>
              </a:rPr>
              <a:t>Slide 6</a:t>
            </a:r>
            <a:endParaRPr lang="en-US" dirty="0"/>
          </a:p>
        </p:txBody>
      </p:sp>
    </p:spTree>
    <p:extLst>
      <p:ext uri="{BB962C8B-B14F-4D97-AF65-F5344CB8AC3E}">
        <p14:creationId xmlns:p14="http://schemas.microsoft.com/office/powerpoint/2010/main" val="318362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a:t>
            </a:r>
          </a:p>
        </p:txBody>
      </p:sp>
      <p:pic>
        <p:nvPicPr>
          <p:cNvPr id="4" name="Content Placeholder 3" descr="fair.jpg"/>
          <p:cNvPicPr>
            <a:picLocks noGrp="1" noChangeAspect="1"/>
          </p:cNvPicPr>
          <p:nvPr>
            <p:ph idx="1"/>
          </p:nvPr>
        </p:nvPicPr>
        <p:blipFill>
          <a:blip r:embed="rId3" cstate="print"/>
          <a:stretch>
            <a:fillRect/>
          </a:stretch>
        </p:blipFill>
        <p:spPr>
          <a:xfrm>
            <a:off x="152400" y="1295400"/>
            <a:ext cx="2718264" cy="3459163"/>
          </a:xfrm>
        </p:spPr>
      </p:pic>
      <p:pic>
        <p:nvPicPr>
          <p:cNvPr id="5" name="Picture 4" descr="fighting.jpg"/>
          <p:cNvPicPr>
            <a:picLocks noChangeAspect="1"/>
          </p:cNvPicPr>
          <p:nvPr/>
        </p:nvPicPr>
        <p:blipFill>
          <a:blip r:embed="rId4" cstate="print"/>
          <a:stretch>
            <a:fillRect/>
          </a:stretch>
        </p:blipFill>
        <p:spPr>
          <a:xfrm>
            <a:off x="3352800" y="3581400"/>
            <a:ext cx="2734628" cy="2743200"/>
          </a:xfrm>
          <a:prstGeom prst="rect">
            <a:avLst/>
          </a:prstGeom>
        </p:spPr>
      </p:pic>
      <p:pic>
        <p:nvPicPr>
          <p:cNvPr id="7" name="Picture 6" descr="proofread.jpg"/>
          <p:cNvPicPr>
            <a:picLocks noChangeAspect="1"/>
          </p:cNvPicPr>
          <p:nvPr/>
        </p:nvPicPr>
        <p:blipFill>
          <a:blip r:embed="rId5" cstate="print"/>
          <a:stretch>
            <a:fillRect/>
          </a:stretch>
        </p:blipFill>
        <p:spPr>
          <a:xfrm>
            <a:off x="6172200" y="1323975"/>
            <a:ext cx="2895600" cy="2895600"/>
          </a:xfrm>
          <a:prstGeom prst="rect">
            <a:avLst/>
          </a:prstGeom>
        </p:spPr>
      </p:pic>
    </p:spTree>
    <p:extLst>
      <p:ext uri="{BB962C8B-B14F-4D97-AF65-F5344CB8AC3E}">
        <p14:creationId xmlns:p14="http://schemas.microsoft.com/office/powerpoint/2010/main" val="318362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7013"/>
            <a:ext cx="2514600" cy="1784350"/>
          </a:xfrm>
        </p:spPr>
        <p:txBody>
          <a:bodyPr>
            <a:normAutofit fontScale="90000"/>
          </a:bodyPr>
          <a:lstStyle/>
          <a:p>
            <a:r>
              <a:rPr lang="en-US" dirty="0">
                <a:latin typeface="+mn-lt"/>
                <a:cs typeface="Times New Roman" pitchFamily="18" charset="0"/>
              </a:rPr>
              <a:t>22 August 2017</a:t>
            </a:r>
            <a:br>
              <a:rPr lang="en-US" dirty="0">
                <a:latin typeface="+mn-lt"/>
                <a:cs typeface="Times New Roman" pitchFamily="18" charset="0"/>
              </a:rPr>
            </a:br>
            <a:br>
              <a:rPr lang="en-US" dirty="0">
                <a:latin typeface="+mn-lt"/>
                <a:cs typeface="Times New Roman" pitchFamily="18" charset="0"/>
              </a:rPr>
            </a:br>
            <a:r>
              <a:rPr lang="en-US" dirty="0">
                <a:latin typeface="+mn-lt"/>
                <a:cs typeface="Times New Roman" pitchFamily="18" charset="0"/>
              </a:rPr>
              <a:t>SWBAT: Explain classroom  policies and procedures.</a:t>
            </a:r>
            <a:br>
              <a:rPr lang="en-US" dirty="0">
                <a:latin typeface="+mn-lt"/>
                <a:cs typeface="Times New Roman" pitchFamily="18" charset="0"/>
              </a:rPr>
            </a:br>
            <a:endParaRPr lang="en-US" dirty="0">
              <a:latin typeface="+mn-lt"/>
              <a:cs typeface="Times New Roman" pitchFamily="18" charset="0"/>
            </a:endParaRPr>
          </a:p>
        </p:txBody>
      </p:sp>
      <p:sp>
        <p:nvSpPr>
          <p:cNvPr id="5" name="Content Placeholder 4"/>
          <p:cNvSpPr>
            <a:spLocks noGrp="1"/>
          </p:cNvSpPr>
          <p:nvPr>
            <p:ph idx="1"/>
          </p:nvPr>
        </p:nvSpPr>
        <p:spPr>
          <a:xfrm>
            <a:off x="3200400" y="228600"/>
            <a:ext cx="5715000" cy="6324600"/>
          </a:xfrm>
        </p:spPr>
        <p:txBody>
          <a:bodyPr>
            <a:normAutofit lnSpcReduction="10000"/>
          </a:bodyPr>
          <a:lstStyle/>
          <a:p>
            <a:pPr algn="ctr">
              <a:buNone/>
            </a:pPr>
            <a:r>
              <a:rPr lang="en-US" sz="2100" b="1" i="1" dirty="0">
                <a:cs typeface="Times New Roman" pitchFamily="18" charset="0"/>
              </a:rPr>
              <a:t>Finding Common Ground</a:t>
            </a:r>
            <a:endParaRPr lang="en-US" sz="1800" dirty="0">
              <a:cs typeface="Times New Roman" pitchFamily="18" charset="0"/>
            </a:endParaRPr>
          </a:p>
          <a:p>
            <a:pPr>
              <a:buNone/>
            </a:pPr>
            <a:r>
              <a:rPr lang="en-US" sz="1800" i="1" dirty="0">
                <a:cs typeface="Times New Roman" pitchFamily="18" charset="0"/>
              </a:rPr>
              <a:t>   </a:t>
            </a:r>
          </a:p>
          <a:p>
            <a:pPr>
              <a:buNone/>
            </a:pPr>
            <a:endParaRPr lang="en-US" sz="1800" i="1" dirty="0">
              <a:cs typeface="Times New Roman" pitchFamily="18" charset="0"/>
            </a:endParaRPr>
          </a:p>
          <a:p>
            <a:pPr>
              <a:buNone/>
            </a:pPr>
            <a:endParaRPr lang="en-US" sz="2200" dirty="0">
              <a:cs typeface="Times New Roman" pitchFamily="18" charset="0"/>
            </a:endParaRPr>
          </a:p>
          <a:p>
            <a:pPr>
              <a:buNone/>
            </a:pPr>
            <a:endParaRPr lang="en-US" sz="2200" b="1" dirty="0">
              <a:cs typeface="Times New Roman" pitchFamily="18" charset="0"/>
            </a:endParaRPr>
          </a:p>
          <a:p>
            <a:pPr>
              <a:buNone/>
            </a:pPr>
            <a:endParaRPr lang="en-US" sz="2200" b="1" dirty="0">
              <a:cs typeface="Times New Roman" pitchFamily="18" charset="0"/>
            </a:endParaRPr>
          </a:p>
          <a:p>
            <a:pPr>
              <a:buNone/>
            </a:pPr>
            <a:r>
              <a:rPr lang="en-US" sz="2200" b="1" dirty="0" err="1">
                <a:cs typeface="Times New Roman" pitchFamily="18" charset="0"/>
              </a:rPr>
              <a:t>Bellwork</a:t>
            </a:r>
            <a:r>
              <a:rPr lang="en-US" sz="2200" b="1" dirty="0">
                <a:cs typeface="Times New Roman" pitchFamily="18" charset="0"/>
              </a:rPr>
              <a:t> </a:t>
            </a:r>
            <a:r>
              <a:rPr lang="en-US" sz="1900" i="1" dirty="0">
                <a:cs typeface="Times New Roman" pitchFamily="18" charset="0"/>
              </a:rPr>
              <a:t>Pick 1. </a:t>
            </a:r>
            <a:r>
              <a:rPr lang="en-US" sz="1900" i="1" u="sng" dirty="0">
                <a:cs typeface="Times New Roman" pitchFamily="18" charset="0"/>
              </a:rPr>
              <a:t>At least </a:t>
            </a:r>
            <a:r>
              <a:rPr lang="en-US" sz="1900" i="1" dirty="0">
                <a:cs typeface="Times New Roman" pitchFamily="18" charset="0"/>
              </a:rPr>
              <a:t>25 words. Complete sentences</a:t>
            </a:r>
            <a:r>
              <a:rPr lang="en-US" sz="2200" dirty="0">
                <a:cs typeface="Times New Roman" pitchFamily="18" charset="0"/>
              </a:rPr>
              <a:t>.</a:t>
            </a:r>
          </a:p>
          <a:p>
            <a:pPr lvl="0"/>
            <a:r>
              <a:rPr lang="en-US" sz="2200" dirty="0">
                <a:cs typeface="Times New Roman" pitchFamily="18" charset="0"/>
              </a:rPr>
              <a:t>For what are you responsible? </a:t>
            </a:r>
          </a:p>
          <a:p>
            <a:pPr lvl="0"/>
            <a:r>
              <a:rPr lang="en-US" sz="2200" dirty="0">
                <a:cs typeface="Times New Roman" pitchFamily="18" charset="0"/>
              </a:rPr>
              <a:t>What is one thing you wish you didn’t have as a responsibility? Why?</a:t>
            </a:r>
          </a:p>
          <a:p>
            <a:r>
              <a:rPr lang="en-US" sz="2200" dirty="0">
                <a:cs typeface="Times New Roman" pitchFamily="18" charset="0"/>
              </a:rPr>
              <a:t>What does this quote mean?</a:t>
            </a:r>
          </a:p>
          <a:p>
            <a:pPr>
              <a:buNone/>
            </a:pPr>
            <a:endParaRPr lang="en-US" sz="2200" dirty="0">
              <a:latin typeface="Times New Roman" pitchFamily="18" charset="0"/>
              <a:cs typeface="Times New Roman" pitchFamily="18" charset="0"/>
            </a:endParaRPr>
          </a:p>
          <a:p>
            <a:pPr>
              <a:buNone/>
            </a:pPr>
            <a:endParaRPr lang="en-US" sz="2200" b="1" dirty="0">
              <a:latin typeface="Times New Roman" pitchFamily="18" charset="0"/>
              <a:cs typeface="Times New Roman" pitchFamily="18" charset="0"/>
            </a:endParaRPr>
          </a:p>
          <a:p>
            <a:pPr>
              <a:buNone/>
            </a:pPr>
            <a:r>
              <a:rPr lang="en-US" sz="1900">
                <a:cs typeface="Times New Roman" pitchFamily="18" charset="0"/>
              </a:rPr>
              <a:t>VOCABULARY</a:t>
            </a:r>
            <a:r>
              <a:rPr lang="en-US" sz="1900" dirty="0">
                <a:cs typeface="Times New Roman" pitchFamily="18" charset="0"/>
              </a:rPr>
              <a:t>/CORNELL/your sentence</a:t>
            </a:r>
          </a:p>
          <a:p>
            <a:pPr>
              <a:buNone/>
            </a:pPr>
            <a:r>
              <a:rPr lang="en-US" sz="2200" b="1" dirty="0">
                <a:cs typeface="Times New Roman" pitchFamily="18" charset="0"/>
              </a:rPr>
              <a:t>Justify </a:t>
            </a:r>
            <a:r>
              <a:rPr lang="en-US" sz="2200" dirty="0">
                <a:cs typeface="Times New Roman" pitchFamily="18" charset="0"/>
              </a:rPr>
              <a:t>(v.)</a:t>
            </a:r>
          </a:p>
          <a:p>
            <a:r>
              <a:rPr lang="en-US" sz="2400" dirty="0"/>
              <a:t>to prove or show to be just, right, or reasonable (to explain your reasoning)</a:t>
            </a:r>
            <a:endParaRPr lang="en-US" sz="1800" dirty="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r">
              <a:buNone/>
            </a:pPr>
            <a:endParaRPr lang="en-US" sz="1800" dirty="0">
              <a:latin typeface="Times New Roman" pitchFamily="18" charset="0"/>
              <a:cs typeface="Times New Roman" pitchFamily="18" charset="0"/>
            </a:endParaRPr>
          </a:p>
        </p:txBody>
      </p:sp>
      <p:sp>
        <p:nvSpPr>
          <p:cNvPr id="6" name="Text Placeholder 5"/>
          <p:cNvSpPr>
            <a:spLocks noGrp="1"/>
          </p:cNvSpPr>
          <p:nvPr>
            <p:ph type="body" sz="half" idx="2"/>
          </p:nvPr>
        </p:nvSpPr>
        <p:spPr>
          <a:xfrm>
            <a:off x="133350" y="1876424"/>
            <a:ext cx="2305050" cy="4676775"/>
          </a:xfrm>
        </p:spPr>
        <p:txBody>
          <a:bodyPr>
            <a:normAutofit/>
          </a:bodyPr>
          <a:lstStyle/>
          <a:p>
            <a:r>
              <a:rPr lang="en-US" b="1" dirty="0" err="1">
                <a:cs typeface="Times New Roman" pitchFamily="18" charset="0"/>
              </a:rPr>
              <a:t>Bellwork</a:t>
            </a:r>
            <a:r>
              <a:rPr lang="en-US" b="1" dirty="0">
                <a:cs typeface="Times New Roman" pitchFamily="18" charset="0"/>
              </a:rPr>
              <a:t> (20 minutes)</a:t>
            </a:r>
          </a:p>
          <a:p>
            <a:endParaRPr lang="en-US" b="1" dirty="0">
              <a:cs typeface="Times New Roman" pitchFamily="18" charset="0"/>
            </a:endParaRPr>
          </a:p>
          <a:p>
            <a:r>
              <a:rPr lang="en-US" b="1" dirty="0">
                <a:cs typeface="Times New Roman" pitchFamily="18" charset="0"/>
              </a:rPr>
              <a:t>Agenda (5 minutes)</a:t>
            </a:r>
          </a:p>
          <a:p>
            <a:endParaRPr lang="en-US" b="1" dirty="0">
              <a:cs typeface="Times New Roman" pitchFamily="18" charset="0"/>
            </a:endParaRPr>
          </a:p>
          <a:p>
            <a:r>
              <a:rPr lang="en-US" b="1" dirty="0">
                <a:cs typeface="Times New Roman" pitchFamily="18" charset="0"/>
              </a:rPr>
              <a:t>Skills (10 minutes)</a:t>
            </a:r>
          </a:p>
          <a:p>
            <a:r>
              <a:rPr lang="en-US" b="1" dirty="0">
                <a:cs typeface="Times New Roman" pitchFamily="18" charset="0"/>
              </a:rPr>
              <a:t> </a:t>
            </a:r>
            <a:r>
              <a:rPr lang="en-US" b="1" i="1" dirty="0">
                <a:cs typeface="Times New Roman" pitchFamily="18" charset="0"/>
              </a:rPr>
              <a:t>Cornell Notes </a:t>
            </a:r>
          </a:p>
          <a:p>
            <a:r>
              <a:rPr lang="en-US" b="1" i="1" dirty="0">
                <a:cs typeface="Times New Roman" pitchFamily="18" charset="0"/>
              </a:rPr>
              <a:t>  Rules practice    </a:t>
            </a:r>
          </a:p>
          <a:p>
            <a:endParaRPr lang="en-US" b="1" dirty="0">
              <a:cs typeface="Times New Roman" pitchFamily="18" charset="0"/>
            </a:endParaRPr>
          </a:p>
          <a:p>
            <a:r>
              <a:rPr lang="en-US" b="1" dirty="0">
                <a:cs typeface="Times New Roman" pitchFamily="18" charset="0"/>
              </a:rPr>
              <a:t>Workshop (40 minutes)</a:t>
            </a:r>
          </a:p>
          <a:p>
            <a:r>
              <a:rPr lang="en-US" b="1" dirty="0">
                <a:cs typeface="Times New Roman" pitchFamily="18" charset="0"/>
              </a:rPr>
              <a:t> </a:t>
            </a:r>
            <a:r>
              <a:rPr lang="en-US" b="1" i="1" dirty="0">
                <a:cs typeface="Times New Roman" pitchFamily="18" charset="0"/>
              </a:rPr>
              <a:t>Marketing discussion   </a:t>
            </a:r>
          </a:p>
          <a:p>
            <a:r>
              <a:rPr lang="en-US" b="1" dirty="0">
                <a:cs typeface="Times New Roman" pitchFamily="18" charset="0"/>
              </a:rPr>
              <a:t> </a:t>
            </a:r>
            <a:r>
              <a:rPr lang="en-US" b="1" i="1" dirty="0" err="1">
                <a:cs typeface="Times New Roman" pitchFamily="18" charset="0"/>
              </a:rPr>
              <a:t>Bellwork</a:t>
            </a:r>
            <a:r>
              <a:rPr lang="en-US" b="1" i="1" dirty="0">
                <a:cs typeface="Times New Roman" pitchFamily="18" charset="0"/>
              </a:rPr>
              <a:t> routine</a:t>
            </a:r>
          </a:p>
          <a:p>
            <a:endParaRPr lang="en-US" b="1" dirty="0">
              <a:cs typeface="Times New Roman" pitchFamily="18" charset="0"/>
            </a:endParaRPr>
          </a:p>
          <a:p>
            <a:r>
              <a:rPr lang="en-US" b="1" dirty="0">
                <a:cs typeface="Times New Roman" pitchFamily="18" charset="0"/>
              </a:rPr>
              <a:t>Peace/Out (5 minutes)</a:t>
            </a:r>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
        <p:nvSpPr>
          <p:cNvPr id="8" name="Right Arrow 7"/>
          <p:cNvSpPr/>
          <p:nvPr/>
        </p:nvSpPr>
        <p:spPr>
          <a:xfrm>
            <a:off x="819150" y="1828800"/>
            <a:ext cx="22860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will be doing this every day.</a:t>
            </a:r>
          </a:p>
        </p:txBody>
      </p:sp>
      <p:pic>
        <p:nvPicPr>
          <p:cNvPr id="5122" name="Picture 2" descr="Image result for quotes about choices and conseque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607358"/>
            <a:ext cx="2286000" cy="1554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72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0" y="0"/>
            <a:ext cx="2590800" cy="1708150"/>
          </a:xfrm>
        </p:spPr>
        <p:txBody>
          <a:bodyPr>
            <a:normAutofit fontScale="90000"/>
          </a:bodyPr>
          <a:lstStyle/>
          <a:p>
            <a:r>
              <a:rPr lang="en-US" sz="1800" dirty="0">
                <a:latin typeface="+mn-lt"/>
                <a:cs typeface="Times New Roman" pitchFamily="18" charset="0"/>
              </a:rPr>
              <a:t>22 August 2017</a:t>
            </a:r>
            <a:br>
              <a:rPr lang="en-US" sz="1800" dirty="0">
                <a:latin typeface="+mn-lt"/>
                <a:cs typeface="Times New Roman" pitchFamily="18" charset="0"/>
              </a:rPr>
            </a:br>
            <a:br>
              <a:rPr lang="en-US" sz="1800" dirty="0">
                <a:latin typeface="+mn-lt"/>
                <a:cs typeface="Times New Roman" pitchFamily="18" charset="0"/>
              </a:rPr>
            </a:br>
            <a:r>
              <a:rPr lang="en-US" sz="1800" dirty="0">
                <a:latin typeface="+mn-lt"/>
                <a:cs typeface="Times New Roman" pitchFamily="18" charset="0"/>
              </a:rPr>
              <a:t>SWBAT: Explain classroom  policies and procedures.</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5" name="Content Placeholder 4"/>
          <p:cNvSpPr>
            <a:spLocks noGrp="1"/>
          </p:cNvSpPr>
          <p:nvPr>
            <p:ph idx="1"/>
          </p:nvPr>
        </p:nvSpPr>
        <p:spPr>
          <a:xfrm>
            <a:off x="2971800" y="304800"/>
            <a:ext cx="5638800" cy="5822950"/>
          </a:xfrm>
          <a:ln>
            <a:noFill/>
          </a:ln>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itchFamily="34" charset="0"/>
              <a:buNone/>
              <a:defRPr/>
            </a:pPr>
            <a:r>
              <a:rPr lang="en-US" sz="1800" b="1" i="1" dirty="0">
                <a:cs typeface="Times New Roman" pitchFamily="18" charset="0"/>
              </a:rPr>
              <a:t>Finding Common Ground</a:t>
            </a:r>
          </a:p>
          <a:p>
            <a:pPr algn="ctr" fontAlgn="auto">
              <a:spcAft>
                <a:spcPts val="0"/>
              </a:spcAft>
              <a:buFont typeface="Arial" pitchFamily="34" charset="0"/>
              <a:buNone/>
              <a:defRPr/>
            </a:pPr>
            <a:endParaRPr lang="en-US" sz="1800" b="1" i="1" dirty="0">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1800" b="1" i="1" dirty="0">
              <a:solidFill>
                <a:schemeClr val="tx1"/>
              </a:solidFill>
              <a:latin typeface="Times New Roman" pitchFamily="18" charset="0"/>
              <a:cs typeface="Times New Roman" pitchFamily="18" charset="0"/>
            </a:endParaRPr>
          </a:p>
        </p:txBody>
      </p:sp>
      <p:sp>
        <p:nvSpPr>
          <p:cNvPr id="6" name="Text Placeholder 5"/>
          <p:cNvSpPr>
            <a:spLocks noGrp="1"/>
          </p:cNvSpPr>
          <p:nvPr>
            <p:ph type="body" sz="half" idx="2"/>
          </p:nvPr>
        </p:nvSpPr>
        <p:spPr>
          <a:xfrm>
            <a:off x="0" y="1752600"/>
            <a:ext cx="2743200" cy="5105400"/>
          </a:xfrm>
        </p:spPr>
        <p:txBody>
          <a:bodyPr rtlCol="0">
            <a:noAutofit/>
          </a:bodyPr>
          <a:lstStyle/>
          <a:p>
            <a:r>
              <a:rPr lang="en-US" sz="1600" b="1" dirty="0" err="1">
                <a:cs typeface="Times New Roman" pitchFamily="18" charset="0"/>
              </a:rPr>
              <a:t>Bellwork</a:t>
            </a:r>
            <a:r>
              <a:rPr lang="en-US" sz="1600" b="1" dirty="0">
                <a:cs typeface="Times New Roman" pitchFamily="18" charset="0"/>
              </a:rPr>
              <a:t> (20 minutes)</a:t>
            </a:r>
          </a:p>
          <a:p>
            <a:endParaRPr lang="en-US" sz="1600" b="1" dirty="0">
              <a:cs typeface="Times New Roman" pitchFamily="18" charset="0"/>
            </a:endParaRPr>
          </a:p>
          <a:p>
            <a:r>
              <a:rPr lang="en-US" sz="1600" b="1" dirty="0">
                <a:cs typeface="Times New Roman" pitchFamily="18" charset="0"/>
              </a:rPr>
              <a:t>Agenda (5 minutes)</a:t>
            </a:r>
          </a:p>
          <a:p>
            <a:endParaRPr lang="en-US" sz="1600" b="1" dirty="0">
              <a:cs typeface="Times New Roman" pitchFamily="18" charset="0"/>
            </a:endParaRPr>
          </a:p>
          <a:p>
            <a:r>
              <a:rPr lang="en-US" sz="1600" b="1" dirty="0">
                <a:cs typeface="Times New Roman" pitchFamily="18" charset="0"/>
              </a:rPr>
              <a:t>Skills (10 minutes)</a:t>
            </a:r>
          </a:p>
          <a:p>
            <a:r>
              <a:rPr lang="en-US" sz="1600" b="1" dirty="0">
                <a:cs typeface="Times New Roman" pitchFamily="18" charset="0"/>
              </a:rPr>
              <a:t> </a:t>
            </a:r>
            <a:r>
              <a:rPr lang="en-US" sz="1600" b="1" i="1" dirty="0">
                <a:cs typeface="Times New Roman" pitchFamily="18" charset="0"/>
              </a:rPr>
              <a:t>Cornell Notes </a:t>
            </a:r>
          </a:p>
          <a:p>
            <a:r>
              <a:rPr lang="en-US" sz="1600" b="1" i="1" dirty="0">
                <a:cs typeface="Times New Roman" pitchFamily="18" charset="0"/>
              </a:rPr>
              <a:t>  Rules practice    </a:t>
            </a:r>
          </a:p>
          <a:p>
            <a:endParaRPr lang="en-US" sz="1600" b="1" dirty="0">
              <a:cs typeface="Times New Roman" pitchFamily="18" charset="0"/>
            </a:endParaRPr>
          </a:p>
          <a:p>
            <a:r>
              <a:rPr lang="en-US" sz="1600" b="1" dirty="0">
                <a:cs typeface="Times New Roman" pitchFamily="18" charset="0"/>
              </a:rPr>
              <a:t>Workshop (40 minutes)</a:t>
            </a:r>
          </a:p>
          <a:p>
            <a:r>
              <a:rPr lang="en-US" sz="1600" b="1" dirty="0">
                <a:cs typeface="Times New Roman" pitchFamily="18" charset="0"/>
              </a:rPr>
              <a:t> </a:t>
            </a:r>
            <a:r>
              <a:rPr lang="en-US" sz="1600" b="1" i="1" dirty="0">
                <a:cs typeface="Times New Roman" pitchFamily="18" charset="0"/>
              </a:rPr>
              <a:t>Marketing discussion   </a:t>
            </a:r>
          </a:p>
          <a:p>
            <a:r>
              <a:rPr lang="en-US" sz="1600" b="1" dirty="0">
                <a:cs typeface="Times New Roman" pitchFamily="18" charset="0"/>
              </a:rPr>
              <a:t> </a:t>
            </a:r>
            <a:r>
              <a:rPr lang="en-US" sz="1600" b="1" i="1" dirty="0" err="1">
                <a:cs typeface="Times New Roman" pitchFamily="18" charset="0"/>
              </a:rPr>
              <a:t>Bellwork</a:t>
            </a:r>
            <a:r>
              <a:rPr lang="en-US" sz="1600" b="1" i="1" dirty="0">
                <a:cs typeface="Times New Roman" pitchFamily="18" charset="0"/>
              </a:rPr>
              <a:t> routine</a:t>
            </a:r>
          </a:p>
          <a:p>
            <a:endParaRPr lang="en-US" sz="1600" b="1" dirty="0">
              <a:cs typeface="Times New Roman" pitchFamily="18" charset="0"/>
            </a:endParaRPr>
          </a:p>
          <a:p>
            <a:r>
              <a:rPr lang="en-US" sz="1600" b="1" dirty="0">
                <a:cs typeface="Times New Roman" pitchFamily="18" charset="0"/>
              </a:rPr>
              <a:t>Peace/Out (5 minutes)</a:t>
            </a:r>
            <a:endParaRPr lang="en-US" sz="1600" b="1" dirty="0">
              <a:latin typeface="Times New Roman" pitchFamily="18" charset="0"/>
              <a:cs typeface="Times New Roman" pitchFamily="18" charset="0"/>
            </a:endParaRPr>
          </a:p>
          <a:p>
            <a:pPr fontAlgn="auto">
              <a:spcAft>
                <a:spcPts val="0"/>
              </a:spcAft>
              <a:defRPr/>
            </a:pPr>
            <a:endParaRPr lang="en-US" sz="1600" b="1" dirty="0">
              <a:solidFill>
                <a:schemeClr val="bg1">
                  <a:lumMod val="85000"/>
                </a:schemeClr>
              </a:solidFill>
              <a:latin typeface="Times New Roman" pitchFamily="18" charset="0"/>
              <a:cs typeface="Times New Roman" pitchFamily="18" charset="0"/>
            </a:endParaRPr>
          </a:p>
        </p:txBody>
      </p:sp>
      <p:pic>
        <p:nvPicPr>
          <p:cNvPr id="26628" name="Picture 2" descr="C:\Users\Pam\AppData\Local\Microsoft\Windows\Temporary Internet Files\Content.IE5\5C79V61Z\MP900407390[1].jpg"/>
          <p:cNvPicPr>
            <a:picLocks noChangeAspect="1" noChangeArrowheads="1"/>
          </p:cNvPicPr>
          <p:nvPr/>
        </p:nvPicPr>
        <p:blipFill>
          <a:blip r:embed="rId2" cstate="print"/>
          <a:srcRect/>
          <a:stretch>
            <a:fillRect/>
          </a:stretch>
        </p:blipFill>
        <p:spPr bwMode="auto">
          <a:xfrm>
            <a:off x="5334000" y="5715000"/>
            <a:ext cx="914400" cy="914400"/>
          </a:xfrm>
          <a:prstGeom prst="rect">
            <a:avLst/>
          </a:prstGeom>
          <a:noFill/>
          <a:ln w="9525">
            <a:noFill/>
            <a:miter lim="800000"/>
            <a:headEnd/>
            <a:tailEnd/>
          </a:ln>
        </p:spPr>
      </p:pic>
      <p:pic>
        <p:nvPicPr>
          <p:cNvPr id="26629" name="Picture 8" descr="8292433-blank-yellow-admission-ticket.jpg"/>
          <p:cNvPicPr>
            <a:picLocks noChangeAspect="1"/>
          </p:cNvPicPr>
          <p:nvPr/>
        </p:nvPicPr>
        <p:blipFill>
          <a:blip r:embed="rId3" cstate="print">
            <a:lum bright="10000"/>
          </a:blip>
          <a:srcRect/>
          <a:stretch>
            <a:fillRect/>
          </a:stretch>
        </p:blipFill>
        <p:spPr bwMode="auto">
          <a:xfrm>
            <a:off x="2743200" y="1143000"/>
            <a:ext cx="6073775" cy="4038600"/>
          </a:xfrm>
          <a:prstGeom prst="rect">
            <a:avLst/>
          </a:prstGeom>
          <a:noFill/>
          <a:ln w="9525">
            <a:noFill/>
            <a:miter lim="800000"/>
            <a:headEnd/>
            <a:tailEnd/>
          </a:ln>
        </p:spPr>
      </p:pic>
      <p:sp>
        <p:nvSpPr>
          <p:cNvPr id="26630" name="TextBox 9"/>
          <p:cNvSpPr txBox="1">
            <a:spLocks noChangeArrowheads="1"/>
          </p:cNvSpPr>
          <p:nvPr/>
        </p:nvSpPr>
        <p:spPr bwMode="auto">
          <a:xfrm>
            <a:off x="2971800" y="838200"/>
            <a:ext cx="5638800" cy="3385542"/>
          </a:xfrm>
          <a:prstGeom prst="rect">
            <a:avLst/>
          </a:prstGeom>
          <a:noFill/>
          <a:ln w="3175">
            <a:solidFill>
              <a:schemeClr val="bg1"/>
            </a:solidFill>
            <a:miter lim="800000"/>
            <a:headEnd/>
            <a:tailEnd/>
          </a:ln>
        </p:spPr>
        <p:txBody>
          <a:bodyPr>
            <a:spAutoFit/>
          </a:bodyPr>
          <a:lstStyle/>
          <a:p>
            <a:pPr algn="ctr"/>
            <a:r>
              <a:rPr lang="en-US" sz="2400" b="1" dirty="0">
                <a:cs typeface="Times New Roman" pitchFamily="18" charset="0"/>
              </a:rPr>
              <a:t>Write on a piece of scratch paper</a:t>
            </a:r>
          </a:p>
          <a:p>
            <a:pPr algn="ctr"/>
            <a:r>
              <a:rPr lang="en-US" sz="2400" b="1" dirty="0">
                <a:cs typeface="Times New Roman" pitchFamily="18" charset="0"/>
              </a:rPr>
              <a:t>MLA HEADING</a:t>
            </a:r>
          </a:p>
          <a:p>
            <a:pPr algn="ctr"/>
            <a:endParaRPr lang="en-US" sz="2800" b="1" dirty="0">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pPr algn="ctr">
              <a:buNone/>
            </a:pPr>
            <a:r>
              <a:rPr lang="en-US" sz="3200" b="1" i="1" dirty="0">
                <a:cs typeface="Times New Roman" pitchFamily="18" charset="0"/>
              </a:rPr>
              <a:t>You do not need to now, </a:t>
            </a:r>
          </a:p>
          <a:p>
            <a:pPr algn="ctr">
              <a:buNone/>
            </a:pPr>
            <a:r>
              <a:rPr lang="en-US" sz="3200" b="1" i="1" dirty="0">
                <a:cs typeface="Times New Roman" pitchFamily="18" charset="0"/>
              </a:rPr>
              <a:t>you already did it.</a:t>
            </a:r>
          </a:p>
          <a:p>
            <a:pPr algn="ctr"/>
            <a:endParaRPr lang="en-US" sz="2800" b="1" i="1" dirty="0">
              <a:latin typeface="Times New Roman" pitchFamily="18" charset="0"/>
              <a:cs typeface="Times New Roman" pitchFamily="18" charset="0"/>
            </a:endParaRPr>
          </a:p>
          <a:p>
            <a:endParaRPr lang="en-US" dirty="0">
              <a:latin typeface="Calibri" pitchFamily="34" charset="0"/>
            </a:endParaRPr>
          </a:p>
        </p:txBody>
      </p:sp>
      <p:sp>
        <p:nvSpPr>
          <p:cNvPr id="13" name="Bent-Up Arrow 12"/>
          <p:cNvSpPr/>
          <p:nvPr/>
        </p:nvSpPr>
        <p:spPr>
          <a:xfrm rot="19161060">
            <a:off x="7242204" y="3397998"/>
            <a:ext cx="1514829" cy="17381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ight Arrow 9"/>
          <p:cNvSpPr/>
          <p:nvPr/>
        </p:nvSpPr>
        <p:spPr>
          <a:xfrm>
            <a:off x="1219200" y="609600"/>
            <a:ext cx="2045208"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will do this each class…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2743200" cy="1600199"/>
          </a:xfrm>
        </p:spPr>
        <p:txBody>
          <a:bodyPr>
            <a:noAutofit/>
          </a:bodyPr>
          <a:lstStyle/>
          <a:p>
            <a:r>
              <a:rPr lang="en-US" sz="1800" dirty="0">
                <a:cs typeface="Times New Roman" pitchFamily="18" charset="0"/>
              </a:rPr>
              <a:t>22 August 2017</a:t>
            </a:r>
            <a:br>
              <a:rPr lang="en-US" sz="1800" dirty="0">
                <a:cs typeface="Times New Roman" pitchFamily="18" charset="0"/>
              </a:rPr>
            </a:br>
            <a:br>
              <a:rPr lang="en-US" sz="1800" dirty="0">
                <a:cs typeface="Times New Roman" pitchFamily="18" charset="0"/>
              </a:rPr>
            </a:br>
            <a:r>
              <a:rPr lang="en-US" sz="1800" dirty="0">
                <a:cs typeface="Times New Roman" pitchFamily="18" charset="0"/>
              </a:rPr>
              <a:t>SWBAT: Explain classroom  policies and procedures.</a:t>
            </a:r>
            <a:endParaRPr lang="en-US" sz="1800" dirty="0">
              <a:latin typeface="Times New Roman" pitchFamily="18" charset="0"/>
              <a:cs typeface="Times New Roman" pitchFamily="18" charset="0"/>
            </a:endParaRPr>
          </a:p>
        </p:txBody>
      </p:sp>
      <p:sp>
        <p:nvSpPr>
          <p:cNvPr id="5" name="Content Placeholder 4"/>
          <p:cNvSpPr>
            <a:spLocks noGrp="1"/>
          </p:cNvSpPr>
          <p:nvPr>
            <p:ph idx="1"/>
          </p:nvPr>
        </p:nvSpPr>
        <p:spPr>
          <a:xfrm>
            <a:off x="3048000" y="304800"/>
            <a:ext cx="5715000" cy="6248400"/>
          </a:xfrm>
        </p:spPr>
        <p:txBody>
          <a:bodyPr>
            <a:normAutofit/>
          </a:bodyPr>
          <a:lstStyle/>
          <a:p>
            <a:pPr algn="ctr">
              <a:buNone/>
            </a:pPr>
            <a:r>
              <a:rPr lang="en-US" sz="2400" b="1" i="1" dirty="0">
                <a:latin typeface="+mj-lt"/>
                <a:cs typeface="Times New Roman" pitchFamily="18" charset="0"/>
              </a:rPr>
              <a:t>UPCOMING- EVEN DAY</a:t>
            </a:r>
          </a:p>
          <a:p>
            <a:pPr algn="ctr">
              <a:buNone/>
            </a:pPr>
            <a:endParaRPr lang="en-US" sz="2000" b="1" i="1" dirty="0">
              <a:cs typeface="Times New Roman" pitchFamily="18" charset="0"/>
            </a:endParaRPr>
          </a:p>
          <a:p>
            <a:pPr algn="ctr">
              <a:buNone/>
            </a:pPr>
            <a:endParaRPr lang="en-US" sz="2000" b="1" i="1" dirty="0">
              <a:cs typeface="Times New Roman" pitchFamily="18" charset="0"/>
            </a:endParaRPr>
          </a:p>
          <a:p>
            <a:pPr algn="ctr">
              <a:buNone/>
            </a:pPr>
            <a:endParaRPr lang="en-US" sz="5400" b="1" i="1" dirty="0">
              <a:cs typeface="Times New Roman" pitchFamily="18" charset="0"/>
            </a:endParaRPr>
          </a:p>
          <a:p>
            <a:pPr algn="ctr">
              <a:buNone/>
            </a:pPr>
            <a:endParaRPr lang="en-US" sz="5400" b="1" i="1" dirty="0">
              <a:cs typeface="Times New Roman" pitchFamily="18" charset="0"/>
            </a:endParaRPr>
          </a:p>
          <a:p>
            <a:pPr algn="ctr">
              <a:buNone/>
            </a:pPr>
            <a:endParaRPr lang="en-US" sz="5400" b="1" i="1" u="sng" dirty="0">
              <a:solidFill>
                <a:srgbClr val="00B0F0"/>
              </a:solidFill>
              <a:cs typeface="Times New Roman" pitchFamily="18" charset="0"/>
            </a:endParaRPr>
          </a:p>
          <a:p>
            <a:pPr algn="ctr">
              <a:buNone/>
            </a:pPr>
            <a:endParaRPr lang="en-US" sz="5000" b="1" i="1" u="sng" dirty="0">
              <a:latin typeface="+mj-lt"/>
              <a:cs typeface="Times New Roman" pitchFamily="18" charset="0"/>
            </a:endParaRPr>
          </a:p>
          <a:p>
            <a:pPr algn="ctr">
              <a:buNone/>
            </a:pPr>
            <a:endParaRPr lang="en-US" sz="50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a:p>
            <a:pPr algn="ctr">
              <a:buNone/>
            </a:pPr>
            <a:endParaRPr lang="en-US" sz="2400" b="1" i="1" u="sng" dirty="0">
              <a:latin typeface="+mj-lt"/>
              <a:cs typeface="Times New Roman" pitchFamily="18" charset="0"/>
            </a:endParaRPr>
          </a:p>
        </p:txBody>
      </p:sp>
      <p:sp>
        <p:nvSpPr>
          <p:cNvPr id="6" name="Text Placeholder 5"/>
          <p:cNvSpPr>
            <a:spLocks noGrp="1"/>
          </p:cNvSpPr>
          <p:nvPr>
            <p:ph type="body" sz="half" idx="2"/>
          </p:nvPr>
        </p:nvSpPr>
        <p:spPr>
          <a:xfrm>
            <a:off x="0" y="1676400"/>
            <a:ext cx="2743200" cy="5181600"/>
          </a:xfrm>
        </p:spPr>
        <p:txBody>
          <a:bodyPr>
            <a:normAutofit/>
          </a:bodyPr>
          <a:lstStyle/>
          <a:p>
            <a:endParaRPr lang="en-US" b="1" dirty="0">
              <a:solidFill>
                <a:schemeClr val="bg1">
                  <a:lumMod val="85000"/>
                </a:schemeClr>
              </a:solidFill>
              <a:latin typeface="Times New Roman" pitchFamily="18" charset="0"/>
              <a:cs typeface="Times New Roman" pitchFamily="18" charset="0"/>
            </a:endParaRPr>
          </a:p>
        </p:txBody>
      </p:sp>
      <p:pic>
        <p:nvPicPr>
          <p:cNvPr id="8" name="Picture 7" descr="mag"/>
          <p:cNvPicPr>
            <a:picLocks noChangeAspect="1"/>
          </p:cNvPicPr>
          <p:nvPr/>
        </p:nvPicPr>
        <p:blipFill>
          <a:blip r:embed="rId2" cstate="print"/>
          <a:stretch>
            <a:fillRect/>
          </a:stretch>
        </p:blipFill>
        <p:spPr>
          <a:xfrm>
            <a:off x="3352800" y="228600"/>
            <a:ext cx="762000" cy="762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04972177"/>
              </p:ext>
            </p:extLst>
          </p:nvPr>
        </p:nvGraphicFramePr>
        <p:xfrm>
          <a:off x="3048000" y="838200"/>
          <a:ext cx="5715000" cy="5791200"/>
        </p:xfrm>
        <a:graphic>
          <a:graphicData uri="http://schemas.openxmlformats.org/drawingml/2006/table">
            <a:tbl>
              <a:tblPr firstRow="1" bandRow="1">
                <a:tableStyleId>{5C22544A-7EE6-4342-B048-85BDC9FD1C3A}</a:tableStyleId>
              </a:tblPr>
              <a:tblGrid>
                <a:gridCol w="2857500">
                  <a:extLst>
                    <a:ext uri="{9D8B030D-6E8A-4147-A177-3AD203B41FA5}">
                      <a16:colId xmlns:a16="http://schemas.microsoft.com/office/drawing/2014/main" val="20000"/>
                    </a:ext>
                  </a:extLst>
                </a:gridCol>
                <a:gridCol w="2857500">
                  <a:extLst>
                    <a:ext uri="{9D8B030D-6E8A-4147-A177-3AD203B41FA5}">
                      <a16:colId xmlns:a16="http://schemas.microsoft.com/office/drawing/2014/main" val="20001"/>
                    </a:ext>
                  </a:extLst>
                </a:gridCol>
              </a:tblGrid>
              <a:tr h="5791200">
                <a:tc>
                  <a:txBody>
                    <a:bodyPr/>
                    <a:lstStyle/>
                    <a:p>
                      <a:pPr algn="ctr">
                        <a:buNone/>
                      </a:pPr>
                      <a:endParaRPr lang="en-US" sz="2400" b="1" i="0" u="sng" dirty="0">
                        <a:solidFill>
                          <a:schemeClr val="tx1"/>
                        </a:solidFill>
                        <a:cs typeface="Times New Roman" pitchFamily="18" charset="0"/>
                      </a:endParaRPr>
                    </a:p>
                    <a:p>
                      <a:pPr algn="ctr">
                        <a:buNone/>
                      </a:pPr>
                      <a:r>
                        <a:rPr lang="en-US" sz="2400" b="1" i="0" u="sng" dirty="0">
                          <a:solidFill>
                            <a:schemeClr val="tx1"/>
                          </a:solidFill>
                          <a:cs typeface="Times New Roman" pitchFamily="18" charset="0"/>
                        </a:rPr>
                        <a:t>THIS WEEK</a:t>
                      </a:r>
                      <a:endParaRPr lang="en-US" sz="2400" u="sng" dirty="0">
                        <a:solidFill>
                          <a:schemeClr val="tx1"/>
                        </a:solidFill>
                      </a:endParaRPr>
                    </a:p>
                    <a:p>
                      <a:pPr algn="ctr"/>
                      <a:endParaRPr lang="en-US" sz="2400" u="sng" dirty="0">
                        <a:solidFill>
                          <a:schemeClr val="tx1"/>
                        </a:solidFill>
                      </a:endParaRPr>
                    </a:p>
                    <a:p>
                      <a:pPr algn="ctr">
                        <a:buNone/>
                      </a:pPr>
                      <a:r>
                        <a:rPr lang="en-US" sz="2400" b="1" i="1" u="sng" dirty="0">
                          <a:solidFill>
                            <a:schemeClr val="tx1"/>
                          </a:solidFill>
                          <a:cs typeface="Times New Roman" pitchFamily="18" charset="0"/>
                        </a:rPr>
                        <a:t>8/22</a:t>
                      </a:r>
                    </a:p>
                    <a:p>
                      <a:pPr algn="ctr">
                        <a:buNone/>
                      </a:pPr>
                      <a:r>
                        <a:rPr lang="en-US" sz="2400" b="1" i="1" dirty="0">
                          <a:solidFill>
                            <a:schemeClr val="tx1"/>
                          </a:solidFill>
                          <a:cs typeface="Times New Roman" pitchFamily="18" charset="0"/>
                        </a:rPr>
                        <a:t>Policies and Procedures</a:t>
                      </a:r>
                    </a:p>
                    <a:p>
                      <a:pPr algn="ctr">
                        <a:buNone/>
                      </a:pPr>
                      <a:endParaRPr lang="en-US" sz="2400" b="1" i="1" dirty="0">
                        <a:solidFill>
                          <a:schemeClr val="tx1"/>
                        </a:solidFill>
                        <a:cs typeface="Times New Roman" pitchFamily="18" charset="0"/>
                      </a:endParaRPr>
                    </a:p>
                    <a:p>
                      <a:pPr algn="ctr">
                        <a:buNone/>
                      </a:pPr>
                      <a:r>
                        <a:rPr lang="en-US" sz="2400" b="1" i="1" u="sng" dirty="0">
                          <a:solidFill>
                            <a:schemeClr val="tx1"/>
                          </a:solidFill>
                          <a:cs typeface="Times New Roman" pitchFamily="18" charset="0"/>
                        </a:rPr>
                        <a:t>8/24</a:t>
                      </a:r>
                    </a:p>
                    <a:p>
                      <a:pPr algn="ctr">
                        <a:buNone/>
                      </a:pPr>
                      <a:r>
                        <a:rPr lang="en-US" sz="2400" b="1" i="1" dirty="0">
                          <a:solidFill>
                            <a:schemeClr val="tx1"/>
                          </a:solidFill>
                          <a:cs typeface="Times New Roman" pitchFamily="18" charset="0"/>
                        </a:rPr>
                        <a:t>Still More Policies and Procedures</a:t>
                      </a:r>
                    </a:p>
                    <a:p>
                      <a:pPr algn="ctr">
                        <a:buNone/>
                      </a:pPr>
                      <a:r>
                        <a:rPr lang="en-US" sz="2400" b="1" i="1" dirty="0">
                          <a:solidFill>
                            <a:srgbClr val="00B050"/>
                          </a:solidFill>
                          <a:cs typeface="Times New Roman" pitchFamily="18" charset="0"/>
                        </a:rPr>
                        <a:t>“Manifesto” project begins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00B050"/>
                        </a:solidFill>
                      </a:endParaRPr>
                    </a:p>
                  </a:txBody>
                  <a:tcPr>
                    <a:noFill/>
                  </a:tcPr>
                </a:tc>
                <a:tc>
                  <a:txBody>
                    <a:bodyPr/>
                    <a:lstStyle/>
                    <a:p>
                      <a:pPr algn="ctr"/>
                      <a:r>
                        <a:rPr lang="en-US" sz="2400" u="sng" dirty="0">
                          <a:solidFill>
                            <a:schemeClr val="tx1"/>
                          </a:solidFill>
                        </a:rPr>
                        <a:t>NEXT WEEK</a:t>
                      </a:r>
                      <a:endParaRPr lang="en-US" sz="1200" u="sng" dirty="0">
                        <a:solidFill>
                          <a:schemeClr val="tx1"/>
                        </a:solidFill>
                      </a:endParaRPr>
                    </a:p>
                    <a:p>
                      <a:pPr algn="ctr">
                        <a:buNone/>
                      </a:pPr>
                      <a:r>
                        <a:rPr lang="en-US" sz="2400" b="1" i="1" u="sng" dirty="0">
                          <a:solidFill>
                            <a:schemeClr val="tx1"/>
                          </a:solidFill>
                          <a:cs typeface="Times New Roman" pitchFamily="18" charset="0"/>
                        </a:rPr>
                        <a:t>8/28</a:t>
                      </a:r>
                    </a:p>
                    <a:p>
                      <a:pPr algn="ctr">
                        <a:buNone/>
                      </a:pPr>
                      <a:r>
                        <a:rPr lang="en-US" sz="2400" b="1" i="1" dirty="0">
                          <a:solidFill>
                            <a:srgbClr val="00B050"/>
                          </a:solidFill>
                          <a:cs typeface="Times New Roman" pitchFamily="18" charset="0"/>
                        </a:rPr>
                        <a:t>Censorship letter</a:t>
                      </a:r>
                    </a:p>
                    <a:p>
                      <a:pPr algn="ctr">
                        <a:buNone/>
                      </a:pPr>
                      <a:r>
                        <a:rPr lang="en-US" sz="2400" b="1" i="1" dirty="0">
                          <a:solidFill>
                            <a:schemeClr val="tx1"/>
                          </a:solidFill>
                          <a:cs typeface="Times New Roman" pitchFamily="18" charset="0"/>
                        </a:rPr>
                        <a:t>Group Project</a:t>
                      </a:r>
                    </a:p>
                    <a:p>
                      <a:pPr algn="ctr">
                        <a:buNone/>
                      </a:pPr>
                      <a:endParaRPr lang="en-US" sz="1200" b="1" i="1" dirty="0">
                        <a:solidFill>
                          <a:schemeClr val="tx1"/>
                        </a:solidFill>
                        <a:cs typeface="Times New Roman" pitchFamily="18" charset="0"/>
                      </a:endParaRPr>
                    </a:p>
                    <a:p>
                      <a:pPr algn="ctr">
                        <a:buNone/>
                      </a:pPr>
                      <a:r>
                        <a:rPr lang="en-US" sz="2400" b="1" i="1" u="sng" dirty="0">
                          <a:solidFill>
                            <a:schemeClr val="tx1"/>
                          </a:solidFill>
                          <a:cs typeface="Times New Roman" pitchFamily="18" charset="0"/>
                        </a:rPr>
                        <a:t>8/30</a:t>
                      </a:r>
                    </a:p>
                    <a:p>
                      <a:pPr algn="ctr">
                        <a:buNone/>
                      </a:pPr>
                      <a:r>
                        <a:rPr lang="en-US" sz="2400" b="1" i="1" dirty="0">
                          <a:solidFill>
                            <a:schemeClr val="tx1"/>
                          </a:solidFill>
                          <a:cs typeface="Times New Roman" pitchFamily="18" charset="0"/>
                        </a:rPr>
                        <a:t>Finding Wisdom </a:t>
                      </a:r>
                    </a:p>
                    <a:p>
                      <a:pPr algn="ctr">
                        <a:buNone/>
                      </a:pPr>
                      <a:endParaRPr lang="en-US" sz="1200" b="1" i="1" dirty="0">
                        <a:solidFill>
                          <a:schemeClr val="tx1"/>
                        </a:solidFill>
                        <a:cs typeface="Times New Roman" pitchFamily="18" charset="0"/>
                      </a:endParaRPr>
                    </a:p>
                    <a:p>
                      <a:pPr algn="ctr">
                        <a:buNone/>
                      </a:pPr>
                      <a:r>
                        <a:rPr lang="en-US" sz="2400" b="1" i="1" u="sng" dirty="0">
                          <a:solidFill>
                            <a:schemeClr val="tx1"/>
                          </a:solidFill>
                          <a:cs typeface="Times New Roman" pitchFamily="18" charset="0"/>
                        </a:rPr>
                        <a:t>9/1</a:t>
                      </a:r>
                    </a:p>
                    <a:p>
                      <a:pPr algn="ctr">
                        <a:buNone/>
                      </a:pPr>
                      <a:r>
                        <a:rPr lang="en-US" sz="2400" b="1" i="1" dirty="0">
                          <a:solidFill>
                            <a:srgbClr val="C00000"/>
                          </a:solidFill>
                          <a:cs typeface="Times New Roman" pitchFamily="18" charset="0"/>
                        </a:rPr>
                        <a:t>“Manifesto” DUE</a:t>
                      </a:r>
                    </a:p>
                    <a:p>
                      <a:pPr algn="ctr">
                        <a:buNone/>
                      </a:pPr>
                      <a:r>
                        <a:rPr lang="en-US" sz="2400" b="1" i="1" dirty="0">
                          <a:solidFill>
                            <a:srgbClr val="C00000"/>
                          </a:solidFill>
                          <a:cs typeface="Times New Roman" pitchFamily="18" charset="0"/>
                        </a:rPr>
                        <a:t>Censorship permission DUE</a:t>
                      </a:r>
                      <a:r>
                        <a:rPr lang="en-US" sz="2400" b="1" i="1" dirty="0">
                          <a:cs typeface="Times New Roman" pitchFamily="18" charset="0"/>
                        </a:rPr>
                        <a:t>9/7</a:t>
                      </a:r>
                    </a:p>
                    <a:p>
                      <a:pPr algn="ctr">
                        <a:buNone/>
                      </a:pPr>
                      <a:r>
                        <a:rPr lang="en-US" sz="2400" b="1" i="1" u="sng" dirty="0">
                          <a:solidFill>
                            <a:srgbClr val="00B050"/>
                          </a:solidFill>
                          <a:cs typeface="Times New Roman" pitchFamily="18" charset="0"/>
                        </a:rPr>
                        <a:t>Censorship unit </a:t>
                      </a:r>
                      <a:r>
                        <a:rPr lang="en-US" sz="2400" b="1" i="1" dirty="0">
                          <a:solidFill>
                            <a:srgbClr val="00B050"/>
                          </a:solidFill>
                          <a:cs typeface="Times New Roman" pitchFamily="18" charset="0"/>
                        </a:rPr>
                        <a:t>begins</a:t>
                      </a:r>
                    </a:p>
                  </a:txBody>
                  <a:tcPr>
                    <a:noFill/>
                  </a:tcPr>
                </a:tc>
                <a:extLst>
                  <a:ext uri="{0D108BD9-81ED-4DB2-BD59-A6C34878D82A}">
                    <a16:rowId xmlns:a16="http://schemas.microsoft.com/office/drawing/2014/main" val="10000"/>
                  </a:ext>
                </a:extLst>
              </a:tr>
            </a:tbl>
          </a:graphicData>
        </a:graphic>
      </p:graphicFrame>
      <p:sp>
        <p:nvSpPr>
          <p:cNvPr id="2" name="Right Arrow 1"/>
          <p:cNvSpPr/>
          <p:nvPr/>
        </p:nvSpPr>
        <p:spPr>
          <a:xfrm>
            <a:off x="914400" y="3048000"/>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Put this in your Agenda</a:t>
            </a:r>
          </a:p>
        </p:txBody>
      </p:sp>
    </p:spTree>
    <p:extLst>
      <p:ext uri="{BB962C8B-B14F-4D97-AF65-F5344CB8AC3E}">
        <p14:creationId xmlns:p14="http://schemas.microsoft.com/office/powerpoint/2010/main" val="17019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00" y="12700"/>
            <a:ext cx="2514600" cy="1784350"/>
          </a:xfrm>
        </p:spPr>
        <p:txBody>
          <a:bodyPr>
            <a:normAutofit/>
          </a:bodyPr>
          <a:lstStyle/>
          <a:p>
            <a:r>
              <a:rPr lang="en-US" dirty="0">
                <a:cs typeface="Times New Roman" pitchFamily="18" charset="0"/>
              </a:rPr>
              <a:t>Pam Homan</a:t>
            </a:r>
            <a:br>
              <a:rPr lang="en-US" dirty="0">
                <a:cs typeface="Times New Roman" pitchFamily="18" charset="0"/>
              </a:rPr>
            </a:br>
            <a:r>
              <a:rPr lang="en-US" dirty="0" err="1">
                <a:cs typeface="Times New Roman" pitchFamily="18" charset="0"/>
              </a:rPr>
              <a:t>Homan</a:t>
            </a:r>
            <a:br>
              <a:rPr lang="en-US" dirty="0">
                <a:cs typeface="Times New Roman" pitchFamily="18" charset="0"/>
              </a:rPr>
            </a:br>
            <a:r>
              <a:rPr lang="en-US" dirty="0">
                <a:cs typeface="Times New Roman" pitchFamily="18" charset="0"/>
              </a:rPr>
              <a:t>H English 1</a:t>
            </a:r>
            <a:br>
              <a:rPr lang="en-US" dirty="0">
                <a:cs typeface="Times New Roman" pitchFamily="18" charset="0"/>
              </a:rPr>
            </a:br>
            <a:r>
              <a:rPr lang="en-US" dirty="0">
                <a:cs typeface="Times New Roman" pitchFamily="18" charset="0"/>
              </a:rPr>
              <a:t>22 August 2017</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2514600" y="304800"/>
            <a:ext cx="6400800" cy="6248400"/>
          </a:xfrm>
        </p:spPr>
        <p:txBody>
          <a:bodyPr>
            <a:normAutofit/>
          </a:bodyPr>
          <a:lstStyle/>
          <a:p>
            <a:pPr algn="ctr">
              <a:buNone/>
            </a:pPr>
            <a:endParaRPr lang="en-US" sz="2100" b="1" i="1"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r>
              <a:rPr lang="en-US" sz="2400" dirty="0">
                <a:latin typeface="Times New Roman" pitchFamily="18" charset="0"/>
                <a:cs typeface="Times New Roman" pitchFamily="18" charset="0"/>
              </a:rPr>
              <a:t>This is the space where you put your thoughts, notes, pictures…it is the connections place…</a:t>
            </a:r>
          </a:p>
          <a:p>
            <a:pPr algn="ct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I am an introvert, which might make you think don’t like people, but I think my sense of humor and my willingness to listen are two of my best qualities, which serve me well in a classroom. There have been times when…</a:t>
            </a:r>
          </a:p>
        </p:txBody>
      </p:sp>
      <p:sp>
        <p:nvSpPr>
          <p:cNvPr id="6" name="Text Placeholder 5"/>
          <p:cNvSpPr>
            <a:spLocks noGrp="1"/>
          </p:cNvSpPr>
          <p:nvPr>
            <p:ph type="body" sz="half" idx="2"/>
          </p:nvPr>
        </p:nvSpPr>
        <p:spPr>
          <a:xfrm>
            <a:off x="0" y="1676400"/>
            <a:ext cx="2514599" cy="4724400"/>
          </a:xfrm>
        </p:spPr>
        <p:txBody>
          <a:bodyPr>
            <a:normAutofit/>
          </a:bodyPr>
          <a:lstStyle/>
          <a:p>
            <a:endParaRPr lang="en-US" b="1" dirty="0">
              <a:solidFill>
                <a:schemeClr val="bg1">
                  <a:lumMod val="85000"/>
                </a:schemeClr>
              </a:solidFill>
              <a:latin typeface="Times New Roman" pitchFamily="18" charset="0"/>
              <a:cs typeface="Times New Roman" pitchFamily="18" charset="0"/>
            </a:endParaRPr>
          </a:p>
          <a:p>
            <a:r>
              <a:rPr lang="en-US" sz="2400" b="1" dirty="0">
                <a:solidFill>
                  <a:srgbClr val="0070C0"/>
                </a:solidFill>
                <a:cs typeface="Times New Roman" pitchFamily="18" charset="0"/>
              </a:rPr>
              <a:t>DATE</a:t>
            </a:r>
          </a:p>
          <a:p>
            <a:endParaRPr lang="en-US" sz="2000" b="1" dirty="0">
              <a:solidFill>
                <a:srgbClr val="00B050"/>
              </a:solidFill>
              <a:cs typeface="Times New Roman" pitchFamily="18" charset="0"/>
            </a:endParaRPr>
          </a:p>
          <a:p>
            <a:r>
              <a:rPr lang="en-US" sz="2400" b="1" dirty="0">
                <a:solidFill>
                  <a:srgbClr val="00B050"/>
                </a:solidFill>
                <a:cs typeface="Times New Roman" pitchFamily="18" charset="0"/>
              </a:rPr>
              <a:t>This is the space where you have your topic—the main idea</a:t>
            </a:r>
          </a:p>
          <a:p>
            <a:pPr algn="r"/>
            <a:r>
              <a:rPr lang="en-US" sz="3200" b="1" dirty="0">
                <a:solidFill>
                  <a:srgbClr val="00B050"/>
                </a:solidFill>
                <a:cs typeface="Times New Roman" pitchFamily="18" charset="0"/>
              </a:rPr>
              <a:t>B</a:t>
            </a:r>
          </a:p>
        </p:txBody>
      </p:sp>
      <p:cxnSp>
        <p:nvCxnSpPr>
          <p:cNvPr id="7" name="Straight Connector 6"/>
          <p:cNvCxnSpPr/>
          <p:nvPr/>
        </p:nvCxnSpPr>
        <p:spPr>
          <a:xfrm>
            <a:off x="2514599" y="1816100"/>
            <a:ext cx="12701" cy="5041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816100"/>
            <a:ext cx="8991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Left Arrow 1"/>
          <p:cNvSpPr/>
          <p:nvPr/>
        </p:nvSpPr>
        <p:spPr>
          <a:xfrm rot="20425934">
            <a:off x="1447800" y="152400"/>
            <a:ext cx="1905000" cy="101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MLA heading</a:t>
            </a:r>
          </a:p>
        </p:txBody>
      </p:sp>
    </p:spTree>
    <p:extLst>
      <p:ext uri="{BB962C8B-B14F-4D97-AF65-F5344CB8AC3E}">
        <p14:creationId xmlns:p14="http://schemas.microsoft.com/office/powerpoint/2010/main" val="86702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00" y="12700"/>
            <a:ext cx="2514600" cy="1784350"/>
          </a:xfrm>
        </p:spPr>
        <p:txBody>
          <a:bodyPr>
            <a:normAutofit/>
          </a:bodyPr>
          <a:lstStyle/>
          <a:p>
            <a:r>
              <a:rPr lang="en-US" dirty="0">
                <a:cs typeface="Times New Roman" pitchFamily="18" charset="0"/>
              </a:rPr>
              <a:t>Pam Homan</a:t>
            </a:r>
            <a:br>
              <a:rPr lang="en-US" dirty="0">
                <a:cs typeface="Times New Roman" pitchFamily="18" charset="0"/>
              </a:rPr>
            </a:br>
            <a:r>
              <a:rPr lang="en-US" dirty="0" err="1">
                <a:cs typeface="Times New Roman" pitchFamily="18" charset="0"/>
              </a:rPr>
              <a:t>Homan</a:t>
            </a:r>
            <a:br>
              <a:rPr lang="en-US" dirty="0">
                <a:cs typeface="Times New Roman" pitchFamily="18" charset="0"/>
              </a:rPr>
            </a:br>
            <a:r>
              <a:rPr lang="en-US" dirty="0">
                <a:cs typeface="Times New Roman" pitchFamily="18" charset="0"/>
              </a:rPr>
              <a:t>H English 1</a:t>
            </a:r>
            <a:br>
              <a:rPr lang="en-US" dirty="0">
                <a:cs typeface="Times New Roman" pitchFamily="18" charset="0"/>
              </a:rPr>
            </a:br>
            <a:r>
              <a:rPr lang="en-US" dirty="0">
                <a:cs typeface="Times New Roman" pitchFamily="18" charset="0"/>
              </a:rPr>
              <a:t>22 August 2017</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2568146" y="1462966"/>
            <a:ext cx="6553200" cy="3759200"/>
          </a:xfrm>
        </p:spPr>
        <p:txBody>
          <a:bodyPr>
            <a:normAutofit fontScale="25000" lnSpcReduction="20000"/>
          </a:bodyPr>
          <a:lstStyle/>
          <a:p>
            <a:pPr algn="ctr">
              <a:buNone/>
            </a:pPr>
            <a:endParaRPr lang="en-US" sz="2100" b="1" i="1"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marL="0" indent="0">
              <a:lnSpc>
                <a:spcPct val="170000"/>
              </a:lnSpc>
              <a:buNone/>
            </a:pPr>
            <a:r>
              <a:rPr lang="en-US" sz="8000" dirty="0">
                <a:cs typeface="Times New Roman" pitchFamily="18" charset="0"/>
              </a:rPr>
              <a:t>Abolitionist leader Fredrick Douglas is noted as observing, “there are two types of people: those who come into the room and say ‘well here I am,’ and those who come in and say ‘Ah, there you are’” (</a:t>
            </a:r>
            <a:r>
              <a:rPr lang="en-US" sz="8000" dirty="0" err="1">
                <a:cs typeface="Times New Roman" pitchFamily="18" charset="0"/>
              </a:rPr>
              <a:t>Brainyquotes</a:t>
            </a:r>
            <a:r>
              <a:rPr lang="en-US" sz="8000" dirty="0">
                <a:cs typeface="Times New Roman" pitchFamily="18" charset="0"/>
              </a:rPr>
              <a:t>). As an introvert, I am definitely not going to try to draw attention to myself, but I do have a good sense of humor, and I am very willing to listen. These qualities serve me well in a classroom. </a:t>
            </a:r>
          </a:p>
          <a:p>
            <a:pPr marL="0" indent="0">
              <a:lnSpc>
                <a:spcPct val="170000"/>
              </a:lnSpc>
              <a:buNone/>
            </a:pPr>
            <a:endParaRPr lang="en-US" sz="8000" dirty="0">
              <a:cs typeface="Times New Roman" pitchFamily="18" charset="0"/>
            </a:endParaRPr>
          </a:p>
          <a:p>
            <a:pPr marL="0" indent="0">
              <a:lnSpc>
                <a:spcPct val="170000"/>
              </a:lnSpc>
              <a:buNone/>
            </a:pPr>
            <a:r>
              <a:rPr lang="en-US" sz="8000" dirty="0">
                <a:cs typeface="Times New Roman" pitchFamily="18" charset="0"/>
              </a:rPr>
              <a:t>There have been times when…</a:t>
            </a:r>
          </a:p>
          <a:p>
            <a:pPr algn="ctr">
              <a:buNone/>
            </a:pPr>
            <a:endParaRPr lang="en-US" sz="2400" dirty="0">
              <a:latin typeface="Times New Roman" pitchFamily="18" charset="0"/>
              <a:cs typeface="Times New Roman" pitchFamily="18" charset="0"/>
            </a:endParaRPr>
          </a:p>
        </p:txBody>
      </p:sp>
      <p:sp>
        <p:nvSpPr>
          <p:cNvPr id="6" name="Text Placeholder 5"/>
          <p:cNvSpPr>
            <a:spLocks noGrp="1"/>
          </p:cNvSpPr>
          <p:nvPr>
            <p:ph type="body" sz="half" idx="2"/>
          </p:nvPr>
        </p:nvSpPr>
        <p:spPr>
          <a:xfrm>
            <a:off x="0" y="1676400"/>
            <a:ext cx="2514599" cy="4724400"/>
          </a:xfrm>
        </p:spPr>
        <p:txBody>
          <a:bodyPr>
            <a:normAutofit/>
          </a:bodyPr>
          <a:lstStyle/>
          <a:p>
            <a:endParaRPr lang="en-US" b="1" dirty="0">
              <a:solidFill>
                <a:schemeClr val="bg1">
                  <a:lumMod val="85000"/>
                </a:schemeClr>
              </a:solidFill>
              <a:latin typeface="Times New Roman" pitchFamily="18" charset="0"/>
              <a:cs typeface="Times New Roman" pitchFamily="18" charset="0"/>
            </a:endParaRPr>
          </a:p>
          <a:p>
            <a:r>
              <a:rPr lang="en-US" sz="2400" b="1" dirty="0">
                <a:solidFill>
                  <a:srgbClr val="0070C0"/>
                </a:solidFill>
                <a:cs typeface="Times New Roman" pitchFamily="18" charset="0"/>
              </a:rPr>
              <a:t>DATE</a:t>
            </a:r>
          </a:p>
          <a:p>
            <a:pPr algn="ctr"/>
            <a:endParaRPr lang="en-US" sz="3200" dirty="0">
              <a:solidFill>
                <a:srgbClr val="7030A0"/>
              </a:solidFill>
              <a:cs typeface="Times New Roman" pitchFamily="18" charset="0"/>
            </a:endParaRPr>
          </a:p>
          <a:p>
            <a:pPr algn="r"/>
            <a:r>
              <a:rPr lang="en-US" sz="3200" b="1" dirty="0">
                <a:solidFill>
                  <a:srgbClr val="00B050"/>
                </a:solidFill>
                <a:cs typeface="Times New Roman" pitchFamily="18" charset="0"/>
              </a:rPr>
              <a:t>B</a:t>
            </a:r>
          </a:p>
        </p:txBody>
      </p:sp>
      <p:cxnSp>
        <p:nvCxnSpPr>
          <p:cNvPr id="7" name="Straight Connector 6"/>
          <p:cNvCxnSpPr/>
          <p:nvPr/>
        </p:nvCxnSpPr>
        <p:spPr>
          <a:xfrm>
            <a:off x="2514599" y="1816100"/>
            <a:ext cx="12701" cy="5041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816100"/>
            <a:ext cx="8991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Left Arrow 1"/>
          <p:cNvSpPr/>
          <p:nvPr/>
        </p:nvSpPr>
        <p:spPr>
          <a:xfrm rot="20425934">
            <a:off x="1447800" y="152400"/>
            <a:ext cx="1905000" cy="101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MLA heading</a:t>
            </a:r>
          </a:p>
        </p:txBody>
      </p:sp>
      <p:sp>
        <p:nvSpPr>
          <p:cNvPr id="3" name="TextBox 2">
            <a:extLst>
              <a:ext uri="{FF2B5EF4-FFF2-40B4-BE49-F238E27FC236}">
                <a16:creationId xmlns:a16="http://schemas.microsoft.com/office/drawing/2014/main" id="{105E3BAF-CBB1-4460-85C7-7D4DF3AADE72}"/>
              </a:ext>
            </a:extLst>
          </p:cNvPr>
          <p:cNvSpPr txBox="1"/>
          <p:nvPr/>
        </p:nvSpPr>
        <p:spPr>
          <a:xfrm>
            <a:off x="2667000" y="6019800"/>
            <a:ext cx="6019800" cy="923330"/>
          </a:xfrm>
          <a:prstGeom prst="rect">
            <a:avLst/>
          </a:prstGeom>
          <a:noFill/>
        </p:spPr>
        <p:txBody>
          <a:bodyPr wrap="square" rtlCol="0">
            <a:spAutoFit/>
          </a:bodyPr>
          <a:lstStyle/>
          <a:p>
            <a:pPr algn="ctr"/>
            <a:r>
              <a:rPr lang="en-US">
                <a:solidFill>
                  <a:srgbClr val="00B050"/>
                </a:solidFill>
                <a:cs typeface="Times New Roman" pitchFamily="18" charset="0"/>
              </a:rPr>
              <a:t>What was the topic? (reflect the prompt)</a:t>
            </a:r>
          </a:p>
          <a:p>
            <a:pPr algn="ctr"/>
            <a:r>
              <a:rPr lang="en-US">
                <a:solidFill>
                  <a:srgbClr val="00B0F0"/>
                </a:solidFill>
                <a:cs typeface="Times New Roman" pitchFamily="18" charset="0"/>
              </a:rPr>
              <a:t>Is there a claim? (thesis)</a:t>
            </a:r>
          </a:p>
          <a:p>
            <a:pPr algn="ctr"/>
            <a:r>
              <a:rPr lang="en-US">
                <a:solidFill>
                  <a:srgbClr val="7030A0"/>
                </a:solidFill>
                <a:cs typeface="Times New Roman" pitchFamily="18" charset="0"/>
              </a:rPr>
              <a:t>Do I help the reader try to connect with me? (example)</a:t>
            </a:r>
            <a:endParaRPr lang="en-US" dirty="0"/>
          </a:p>
        </p:txBody>
      </p:sp>
    </p:spTree>
    <p:extLst>
      <p:ext uri="{BB962C8B-B14F-4D97-AF65-F5344CB8AC3E}">
        <p14:creationId xmlns:p14="http://schemas.microsoft.com/office/powerpoint/2010/main" val="207228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00" y="12700"/>
            <a:ext cx="2514600" cy="1784350"/>
          </a:xfrm>
        </p:spPr>
        <p:txBody>
          <a:bodyPr>
            <a:normAutofit/>
          </a:bodyPr>
          <a:lstStyle/>
          <a:p>
            <a:r>
              <a:rPr lang="en-US" dirty="0">
                <a:cs typeface="Times New Roman" pitchFamily="18" charset="0"/>
              </a:rPr>
              <a:t>Pam Homan</a:t>
            </a:r>
            <a:br>
              <a:rPr lang="en-US" dirty="0">
                <a:cs typeface="Times New Roman" pitchFamily="18" charset="0"/>
              </a:rPr>
            </a:br>
            <a:r>
              <a:rPr lang="en-US" dirty="0" err="1">
                <a:cs typeface="Times New Roman" pitchFamily="18" charset="0"/>
              </a:rPr>
              <a:t>Homan</a:t>
            </a:r>
            <a:br>
              <a:rPr lang="en-US" dirty="0">
                <a:cs typeface="Times New Roman" pitchFamily="18" charset="0"/>
              </a:rPr>
            </a:br>
            <a:r>
              <a:rPr lang="en-US" dirty="0">
                <a:cs typeface="Times New Roman" pitchFamily="18" charset="0"/>
              </a:rPr>
              <a:t>H English 1</a:t>
            </a:r>
            <a:br>
              <a:rPr lang="en-US" dirty="0">
                <a:cs typeface="Times New Roman" pitchFamily="18" charset="0"/>
              </a:rPr>
            </a:br>
            <a:r>
              <a:rPr lang="en-US" dirty="0">
                <a:cs typeface="Times New Roman" pitchFamily="18" charset="0"/>
              </a:rPr>
              <a:t>22 August 2017</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2514600" y="304800"/>
            <a:ext cx="6553200" cy="6629400"/>
          </a:xfrm>
        </p:spPr>
        <p:txBody>
          <a:bodyPr>
            <a:normAutofit fontScale="32500" lnSpcReduction="20000"/>
          </a:bodyPr>
          <a:lstStyle/>
          <a:p>
            <a:pPr algn="ctr">
              <a:buNone/>
            </a:pPr>
            <a:endParaRPr lang="en-US" sz="2100" b="1" i="1"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algn="ctr">
              <a:buNone/>
            </a:pPr>
            <a:endParaRPr lang="en-US" sz="2400" dirty="0">
              <a:latin typeface="Times New Roman" pitchFamily="18" charset="0"/>
              <a:cs typeface="Times New Roman" pitchFamily="18" charset="0"/>
            </a:endParaRPr>
          </a:p>
          <a:p>
            <a:pPr marL="0" indent="0">
              <a:lnSpc>
                <a:spcPct val="170000"/>
              </a:lnSpc>
              <a:buNone/>
            </a:pPr>
            <a:endParaRPr lang="en-US" sz="3600" dirty="0">
              <a:latin typeface="Times New Roman" pitchFamily="18" charset="0"/>
              <a:cs typeface="Times New Roman" pitchFamily="18" charset="0"/>
            </a:endParaRPr>
          </a:p>
          <a:p>
            <a:pPr marL="0" indent="0">
              <a:lnSpc>
                <a:spcPct val="170000"/>
              </a:lnSpc>
              <a:buNone/>
            </a:pPr>
            <a:r>
              <a:rPr lang="en-US" sz="6200" dirty="0">
                <a:cs typeface="Times New Roman" pitchFamily="18" charset="0"/>
              </a:rPr>
              <a:t>Abolitionist leader Fredrick Douglas is noted as observing, “there are two types of people: those who come into the room and say ‘well here I am,’ and those who come in and say ‘Ah, there you are’” (</a:t>
            </a:r>
            <a:r>
              <a:rPr lang="en-US" sz="6200" dirty="0" err="1">
                <a:cs typeface="Times New Roman" pitchFamily="18" charset="0"/>
              </a:rPr>
              <a:t>Brainyquotes</a:t>
            </a:r>
            <a:r>
              <a:rPr lang="en-US" sz="6200" dirty="0">
                <a:cs typeface="Times New Roman" pitchFamily="18" charset="0"/>
              </a:rPr>
              <a:t>). As an introvert, I am definitely not going to try to draw attention to myself, but I do have a </a:t>
            </a:r>
            <a:r>
              <a:rPr lang="en-US" sz="6200" b="1" dirty="0">
                <a:solidFill>
                  <a:srgbClr val="00B050"/>
                </a:solidFill>
                <a:cs typeface="Times New Roman" pitchFamily="18" charset="0"/>
              </a:rPr>
              <a:t>good sense of humor, and I am very willing to listen.</a:t>
            </a:r>
            <a:r>
              <a:rPr lang="en-US" sz="6200" dirty="0">
                <a:cs typeface="Times New Roman" pitchFamily="18" charset="0"/>
              </a:rPr>
              <a:t> </a:t>
            </a:r>
            <a:r>
              <a:rPr lang="en-US" sz="6200" b="1" dirty="0">
                <a:solidFill>
                  <a:srgbClr val="00B0F0"/>
                </a:solidFill>
                <a:cs typeface="Times New Roman" pitchFamily="18" charset="0"/>
              </a:rPr>
              <a:t>These qualities serve me well in a classroom</a:t>
            </a:r>
            <a:r>
              <a:rPr lang="en-US" sz="6200" dirty="0">
                <a:cs typeface="Times New Roman" pitchFamily="18" charset="0"/>
              </a:rPr>
              <a:t>. </a:t>
            </a:r>
          </a:p>
          <a:p>
            <a:pPr marL="0" indent="0">
              <a:lnSpc>
                <a:spcPct val="170000"/>
              </a:lnSpc>
              <a:buNone/>
            </a:pPr>
            <a:endParaRPr lang="en-US" sz="3600" b="1" dirty="0">
              <a:solidFill>
                <a:srgbClr val="7030A0"/>
              </a:solidFill>
              <a:latin typeface="Times New Roman" pitchFamily="18" charset="0"/>
              <a:cs typeface="Times New Roman" pitchFamily="18" charset="0"/>
            </a:endParaRPr>
          </a:p>
          <a:p>
            <a:pPr marL="0" indent="0">
              <a:lnSpc>
                <a:spcPct val="170000"/>
              </a:lnSpc>
              <a:buNone/>
            </a:pPr>
            <a:r>
              <a:rPr lang="en-US" sz="6200" b="1" dirty="0">
                <a:solidFill>
                  <a:srgbClr val="7030A0"/>
                </a:solidFill>
                <a:cs typeface="Times New Roman" pitchFamily="18" charset="0"/>
              </a:rPr>
              <a:t>There have been times when</a:t>
            </a:r>
            <a:r>
              <a:rPr lang="en-US" sz="6200" dirty="0">
                <a:cs typeface="Times New Roman" pitchFamily="18" charset="0"/>
              </a:rPr>
              <a:t>…</a:t>
            </a:r>
          </a:p>
          <a:p>
            <a:pPr algn="ctr">
              <a:buNone/>
            </a:pPr>
            <a:endParaRPr lang="en-US" sz="4200" dirty="0">
              <a:cs typeface="Times New Roman" pitchFamily="18" charset="0"/>
            </a:endParaRPr>
          </a:p>
        </p:txBody>
      </p:sp>
      <p:sp>
        <p:nvSpPr>
          <p:cNvPr id="6" name="Text Placeholder 5"/>
          <p:cNvSpPr>
            <a:spLocks noGrp="1"/>
          </p:cNvSpPr>
          <p:nvPr>
            <p:ph type="body" sz="half" idx="2"/>
          </p:nvPr>
        </p:nvSpPr>
        <p:spPr>
          <a:xfrm>
            <a:off x="0" y="1676400"/>
            <a:ext cx="2514599" cy="4724400"/>
          </a:xfrm>
        </p:spPr>
        <p:txBody>
          <a:bodyPr>
            <a:normAutofit/>
          </a:bodyPr>
          <a:lstStyle/>
          <a:p>
            <a:endParaRPr lang="en-US" b="1" dirty="0">
              <a:solidFill>
                <a:schemeClr val="bg1">
                  <a:lumMod val="85000"/>
                </a:schemeClr>
              </a:solidFill>
              <a:latin typeface="Times New Roman" pitchFamily="18" charset="0"/>
              <a:cs typeface="Times New Roman" pitchFamily="18" charset="0"/>
            </a:endParaRPr>
          </a:p>
          <a:p>
            <a:r>
              <a:rPr lang="en-US" sz="2400" b="1" dirty="0">
                <a:solidFill>
                  <a:srgbClr val="0070C0"/>
                </a:solidFill>
                <a:cs typeface="Times New Roman" pitchFamily="18" charset="0"/>
              </a:rPr>
              <a:t>DATE</a:t>
            </a:r>
          </a:p>
          <a:p>
            <a:pPr algn="r"/>
            <a:r>
              <a:rPr lang="en-US" sz="3200" b="1" dirty="0">
                <a:solidFill>
                  <a:srgbClr val="00B050"/>
                </a:solidFill>
                <a:cs typeface="Times New Roman" pitchFamily="18" charset="0"/>
              </a:rPr>
              <a:t>B</a:t>
            </a:r>
          </a:p>
        </p:txBody>
      </p:sp>
      <p:cxnSp>
        <p:nvCxnSpPr>
          <p:cNvPr id="7" name="Straight Connector 6"/>
          <p:cNvCxnSpPr/>
          <p:nvPr/>
        </p:nvCxnSpPr>
        <p:spPr>
          <a:xfrm>
            <a:off x="2514599" y="1816100"/>
            <a:ext cx="12701" cy="5041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816100"/>
            <a:ext cx="8991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Left Arrow 1"/>
          <p:cNvSpPr/>
          <p:nvPr/>
        </p:nvSpPr>
        <p:spPr>
          <a:xfrm rot="20425934">
            <a:off x="1447800" y="152400"/>
            <a:ext cx="1905000" cy="101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 MLA heading</a:t>
            </a:r>
          </a:p>
        </p:txBody>
      </p:sp>
      <p:sp>
        <p:nvSpPr>
          <p:cNvPr id="3" name="TextBox 2">
            <a:extLst>
              <a:ext uri="{FF2B5EF4-FFF2-40B4-BE49-F238E27FC236}">
                <a16:creationId xmlns:a16="http://schemas.microsoft.com/office/drawing/2014/main" id="{DBBA02F2-0D9D-4181-AFF8-4E46101A68A0}"/>
              </a:ext>
            </a:extLst>
          </p:cNvPr>
          <p:cNvSpPr txBox="1"/>
          <p:nvPr/>
        </p:nvSpPr>
        <p:spPr>
          <a:xfrm>
            <a:off x="2667000" y="5943600"/>
            <a:ext cx="5943600" cy="1200329"/>
          </a:xfrm>
          <a:prstGeom prst="rect">
            <a:avLst/>
          </a:prstGeom>
          <a:noFill/>
        </p:spPr>
        <p:txBody>
          <a:bodyPr wrap="square" rtlCol="0">
            <a:spAutoFit/>
          </a:bodyPr>
          <a:lstStyle/>
          <a:p>
            <a:pPr algn="ctr">
              <a:buNone/>
            </a:pPr>
            <a:r>
              <a:rPr lang="en-US" dirty="0">
                <a:solidFill>
                  <a:srgbClr val="00B050"/>
                </a:solidFill>
                <a:cs typeface="Times New Roman" pitchFamily="18" charset="0"/>
              </a:rPr>
              <a:t>What was the topic? (reflect the prompt)</a:t>
            </a:r>
          </a:p>
          <a:p>
            <a:pPr algn="ctr">
              <a:buNone/>
            </a:pPr>
            <a:r>
              <a:rPr lang="en-US" dirty="0">
                <a:solidFill>
                  <a:srgbClr val="00B0F0"/>
                </a:solidFill>
                <a:cs typeface="Times New Roman" pitchFamily="18" charset="0"/>
              </a:rPr>
              <a:t>Is there a claim? (thesis)</a:t>
            </a:r>
          </a:p>
          <a:p>
            <a:pPr algn="ctr">
              <a:buNone/>
            </a:pPr>
            <a:r>
              <a:rPr lang="en-US" dirty="0">
                <a:solidFill>
                  <a:srgbClr val="7030A0"/>
                </a:solidFill>
                <a:cs typeface="Times New Roman" pitchFamily="18" charset="0"/>
              </a:rPr>
              <a:t>Do I help the reader try to connect with me? (example)</a:t>
            </a:r>
          </a:p>
          <a:p>
            <a:endParaRPr lang="en-US" dirty="0"/>
          </a:p>
        </p:txBody>
      </p:sp>
    </p:spTree>
    <p:extLst>
      <p:ext uri="{BB962C8B-B14F-4D97-AF65-F5344CB8AC3E}">
        <p14:creationId xmlns:p14="http://schemas.microsoft.com/office/powerpoint/2010/main" val="401443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0" y="0"/>
            <a:ext cx="2590800" cy="1708150"/>
          </a:xfrm>
        </p:spPr>
        <p:txBody>
          <a:bodyPr>
            <a:normAutofit/>
          </a:bodyPr>
          <a:lstStyle/>
          <a:p>
            <a:r>
              <a:rPr lang="en-US" sz="1800" dirty="0">
                <a:cs typeface="Times New Roman" pitchFamily="18" charset="0"/>
              </a:rPr>
              <a:t>22 August 2017</a:t>
            </a:r>
            <a:br>
              <a:rPr lang="en-US" sz="1800" dirty="0">
                <a:cs typeface="Times New Roman" pitchFamily="18" charset="0"/>
              </a:rPr>
            </a:br>
            <a:br>
              <a:rPr lang="en-US" sz="1800" dirty="0">
                <a:cs typeface="Times New Roman" pitchFamily="18" charset="0"/>
              </a:rPr>
            </a:br>
            <a:r>
              <a:rPr lang="en-US" sz="1800" dirty="0">
                <a:cs typeface="Times New Roman" pitchFamily="18" charset="0"/>
              </a:rPr>
              <a:t>SWBAT: Explain classroom  policies and procedures.</a:t>
            </a:r>
            <a:endParaRPr lang="en-US" sz="1800" dirty="0">
              <a:latin typeface="Times New Roman" pitchFamily="18" charset="0"/>
              <a:cs typeface="Times New Roman" pitchFamily="18" charset="0"/>
            </a:endParaRPr>
          </a:p>
        </p:txBody>
      </p:sp>
      <p:sp>
        <p:nvSpPr>
          <p:cNvPr id="5" name="Content Placeholder 4"/>
          <p:cNvSpPr>
            <a:spLocks noGrp="1"/>
          </p:cNvSpPr>
          <p:nvPr>
            <p:ph idx="1"/>
          </p:nvPr>
        </p:nvSpPr>
        <p:spPr>
          <a:xfrm>
            <a:off x="2971800" y="304800"/>
            <a:ext cx="5638800" cy="5822950"/>
          </a:xfrm>
          <a:ln>
            <a:noFill/>
          </a:ln>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itchFamily="34" charset="0"/>
              <a:buNone/>
              <a:defRPr/>
            </a:pPr>
            <a:r>
              <a:rPr lang="en-US" sz="1800" b="1" i="1" dirty="0">
                <a:cs typeface="Times New Roman" pitchFamily="18" charset="0"/>
              </a:rPr>
              <a:t>Finding Common Ground</a:t>
            </a:r>
          </a:p>
          <a:p>
            <a:pPr algn="ctr" fontAlgn="auto">
              <a:spcAft>
                <a:spcPts val="0"/>
              </a:spcAft>
              <a:buFont typeface="Arial" pitchFamily="34" charset="0"/>
              <a:buNone/>
              <a:defRPr/>
            </a:pPr>
            <a:endParaRPr lang="en-US" sz="1800" b="1" i="1" dirty="0">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u="sng" dirty="0">
              <a:solidFill>
                <a:srgbClr val="C00000"/>
              </a:solidFill>
              <a:latin typeface="Times New Roman" pitchFamily="18" charset="0"/>
              <a:cs typeface="Times New Roman" pitchFamily="18" charset="0"/>
            </a:endParaRPr>
          </a:p>
          <a:p>
            <a:pPr algn="ctr" fontAlgn="auto">
              <a:spcAft>
                <a:spcPts val="0"/>
              </a:spcAft>
              <a:buFont typeface="Arial" pitchFamily="34" charset="0"/>
              <a:buNone/>
              <a:defRPr/>
            </a:pPr>
            <a:endParaRPr lang="en-US" sz="2400" b="1" i="1" dirty="0">
              <a:solidFill>
                <a:schemeClr val="tx1"/>
              </a:solidFill>
              <a:latin typeface="Times New Roman" pitchFamily="18" charset="0"/>
              <a:cs typeface="Times New Roman" pitchFamily="18" charset="0"/>
            </a:endParaRPr>
          </a:p>
          <a:p>
            <a:pPr algn="ctr" fontAlgn="auto">
              <a:spcAft>
                <a:spcPts val="0"/>
              </a:spcAft>
              <a:buFont typeface="Arial" pitchFamily="34" charset="0"/>
              <a:buNone/>
              <a:defRPr/>
            </a:pPr>
            <a:endParaRPr lang="en-US" sz="1800" b="1" i="1" dirty="0">
              <a:solidFill>
                <a:schemeClr val="tx1"/>
              </a:solidFill>
              <a:latin typeface="Times New Roman" pitchFamily="18" charset="0"/>
              <a:cs typeface="Times New Roman" pitchFamily="18" charset="0"/>
            </a:endParaRPr>
          </a:p>
        </p:txBody>
      </p:sp>
      <p:sp>
        <p:nvSpPr>
          <p:cNvPr id="6" name="Text Placeholder 5"/>
          <p:cNvSpPr>
            <a:spLocks noGrp="1"/>
          </p:cNvSpPr>
          <p:nvPr>
            <p:ph type="body" sz="half" idx="2"/>
          </p:nvPr>
        </p:nvSpPr>
        <p:spPr>
          <a:xfrm>
            <a:off x="0" y="1752600"/>
            <a:ext cx="2743200" cy="5105400"/>
          </a:xfrm>
        </p:spPr>
        <p:txBody>
          <a:bodyPr rtlCol="0">
            <a:noAutofit/>
          </a:bodyPr>
          <a:lstStyle/>
          <a:p>
            <a:r>
              <a:rPr lang="en-US" sz="1600" b="1" dirty="0" err="1">
                <a:cs typeface="Times New Roman" pitchFamily="18" charset="0"/>
              </a:rPr>
              <a:t>Bellwork</a:t>
            </a:r>
            <a:r>
              <a:rPr lang="en-US" sz="1600" b="1" dirty="0">
                <a:cs typeface="Times New Roman" pitchFamily="18" charset="0"/>
              </a:rPr>
              <a:t> (20 minutes)</a:t>
            </a:r>
          </a:p>
          <a:p>
            <a:endParaRPr lang="en-US" sz="1600" b="1" dirty="0">
              <a:cs typeface="Times New Roman" pitchFamily="18" charset="0"/>
            </a:endParaRPr>
          </a:p>
          <a:p>
            <a:r>
              <a:rPr lang="en-US" sz="1600" b="1" dirty="0">
                <a:cs typeface="Times New Roman" pitchFamily="18" charset="0"/>
              </a:rPr>
              <a:t>Agenda (5 minutes)</a:t>
            </a:r>
          </a:p>
          <a:p>
            <a:endParaRPr lang="en-US" sz="1600" b="1" dirty="0">
              <a:cs typeface="Times New Roman" pitchFamily="18" charset="0"/>
            </a:endParaRPr>
          </a:p>
          <a:p>
            <a:r>
              <a:rPr lang="en-US" sz="1600" b="1" dirty="0">
                <a:cs typeface="Times New Roman" pitchFamily="18" charset="0"/>
              </a:rPr>
              <a:t>Skills (10 minutes)</a:t>
            </a:r>
          </a:p>
          <a:p>
            <a:r>
              <a:rPr lang="en-US" sz="1600" b="1" dirty="0">
                <a:cs typeface="Times New Roman" pitchFamily="18" charset="0"/>
              </a:rPr>
              <a:t> </a:t>
            </a:r>
            <a:r>
              <a:rPr lang="en-US" sz="1600" b="1" i="1" dirty="0">
                <a:cs typeface="Times New Roman" pitchFamily="18" charset="0"/>
              </a:rPr>
              <a:t>Cornell Notes </a:t>
            </a:r>
          </a:p>
          <a:p>
            <a:r>
              <a:rPr lang="en-US" sz="1600" b="1" i="1" dirty="0">
                <a:cs typeface="Times New Roman" pitchFamily="18" charset="0"/>
              </a:rPr>
              <a:t>  Rules practice    </a:t>
            </a:r>
          </a:p>
          <a:p>
            <a:endParaRPr lang="en-US" sz="1600" b="1" dirty="0">
              <a:cs typeface="Times New Roman" pitchFamily="18" charset="0"/>
            </a:endParaRPr>
          </a:p>
          <a:p>
            <a:r>
              <a:rPr lang="en-US" sz="1600" b="1" dirty="0">
                <a:cs typeface="Times New Roman" pitchFamily="18" charset="0"/>
              </a:rPr>
              <a:t>Workshop (40 minutes)</a:t>
            </a:r>
          </a:p>
          <a:p>
            <a:r>
              <a:rPr lang="en-US" sz="1600" b="1" dirty="0">
                <a:cs typeface="Times New Roman" pitchFamily="18" charset="0"/>
              </a:rPr>
              <a:t> </a:t>
            </a:r>
            <a:r>
              <a:rPr lang="en-US" sz="1600" b="1" i="1" dirty="0">
                <a:cs typeface="Times New Roman" pitchFamily="18" charset="0"/>
              </a:rPr>
              <a:t>Marketing discussion   </a:t>
            </a:r>
          </a:p>
          <a:p>
            <a:r>
              <a:rPr lang="en-US" sz="1600" b="1" dirty="0">
                <a:cs typeface="Times New Roman" pitchFamily="18" charset="0"/>
              </a:rPr>
              <a:t> </a:t>
            </a:r>
            <a:r>
              <a:rPr lang="en-US" sz="1600" b="1" i="1" dirty="0" err="1">
                <a:cs typeface="Times New Roman" pitchFamily="18" charset="0"/>
              </a:rPr>
              <a:t>Bellwork</a:t>
            </a:r>
            <a:r>
              <a:rPr lang="en-US" sz="1600" b="1" i="1" dirty="0">
                <a:cs typeface="Times New Roman" pitchFamily="18" charset="0"/>
              </a:rPr>
              <a:t> routine</a:t>
            </a:r>
          </a:p>
          <a:p>
            <a:endParaRPr lang="en-US" sz="1600" b="1" dirty="0">
              <a:cs typeface="Times New Roman" pitchFamily="18" charset="0"/>
            </a:endParaRPr>
          </a:p>
          <a:p>
            <a:r>
              <a:rPr lang="en-US" sz="1600" b="1" dirty="0">
                <a:cs typeface="Times New Roman" pitchFamily="18" charset="0"/>
              </a:rPr>
              <a:t>Peace/Out (5 minutes)</a:t>
            </a:r>
            <a:endParaRPr lang="en-US" sz="1600" b="1" dirty="0">
              <a:latin typeface="Times New Roman" pitchFamily="18" charset="0"/>
              <a:cs typeface="Times New Roman" pitchFamily="18" charset="0"/>
            </a:endParaRPr>
          </a:p>
        </p:txBody>
      </p:sp>
      <p:pic>
        <p:nvPicPr>
          <p:cNvPr id="26628" name="Picture 2" descr="C:\Users\Pam\AppData\Local\Microsoft\Windows\Temporary Internet Files\Content.IE5\5C79V61Z\MP900407390[1].jpg"/>
          <p:cNvPicPr>
            <a:picLocks noChangeAspect="1" noChangeArrowheads="1"/>
          </p:cNvPicPr>
          <p:nvPr/>
        </p:nvPicPr>
        <p:blipFill>
          <a:blip r:embed="rId2" cstate="print"/>
          <a:srcRect/>
          <a:stretch>
            <a:fillRect/>
          </a:stretch>
        </p:blipFill>
        <p:spPr bwMode="auto">
          <a:xfrm>
            <a:off x="5334000" y="5715000"/>
            <a:ext cx="914400" cy="914400"/>
          </a:xfrm>
          <a:prstGeom prst="rect">
            <a:avLst/>
          </a:prstGeom>
          <a:noFill/>
          <a:ln w="9525">
            <a:noFill/>
            <a:miter lim="800000"/>
            <a:headEnd/>
            <a:tailEnd/>
          </a:ln>
        </p:spPr>
      </p:pic>
      <p:pic>
        <p:nvPicPr>
          <p:cNvPr id="26629" name="Picture 8" descr="8292433-blank-yellow-admission-ticket.jpg"/>
          <p:cNvPicPr>
            <a:picLocks noChangeAspect="1"/>
          </p:cNvPicPr>
          <p:nvPr/>
        </p:nvPicPr>
        <p:blipFill>
          <a:blip r:embed="rId3" cstate="print">
            <a:lum bright="10000"/>
          </a:blip>
          <a:srcRect/>
          <a:stretch>
            <a:fillRect/>
          </a:stretch>
        </p:blipFill>
        <p:spPr bwMode="auto">
          <a:xfrm>
            <a:off x="2743200" y="1143000"/>
            <a:ext cx="6073775" cy="4038600"/>
          </a:xfrm>
          <a:prstGeom prst="rect">
            <a:avLst/>
          </a:prstGeom>
          <a:noFill/>
          <a:ln w="9525">
            <a:noFill/>
            <a:miter lim="800000"/>
            <a:headEnd/>
            <a:tailEnd/>
          </a:ln>
        </p:spPr>
      </p:pic>
      <p:sp>
        <p:nvSpPr>
          <p:cNvPr id="26630" name="TextBox 9"/>
          <p:cNvSpPr txBox="1">
            <a:spLocks noChangeArrowheads="1"/>
          </p:cNvSpPr>
          <p:nvPr/>
        </p:nvSpPr>
        <p:spPr bwMode="auto">
          <a:xfrm>
            <a:off x="2971800" y="838200"/>
            <a:ext cx="5638800" cy="3385542"/>
          </a:xfrm>
          <a:prstGeom prst="rect">
            <a:avLst/>
          </a:prstGeom>
          <a:noFill/>
          <a:ln w="3175">
            <a:solidFill>
              <a:schemeClr val="bg1"/>
            </a:solidFill>
            <a:miter lim="800000"/>
            <a:headEnd/>
            <a:tailEnd/>
          </a:ln>
        </p:spPr>
        <p:txBody>
          <a:bodyPr>
            <a:spAutoFit/>
          </a:bodyPr>
          <a:lstStyle/>
          <a:p>
            <a:pPr algn="ctr"/>
            <a:r>
              <a:rPr lang="en-US" sz="2400" b="1" dirty="0">
                <a:cs typeface="Times New Roman" pitchFamily="18" charset="0"/>
              </a:rPr>
              <a:t>Write on a piece of scratch paper</a:t>
            </a:r>
          </a:p>
          <a:p>
            <a:pPr algn="ctr"/>
            <a:r>
              <a:rPr lang="en-US" sz="2400" b="1" dirty="0">
                <a:cs typeface="Times New Roman" pitchFamily="18" charset="0"/>
              </a:rPr>
              <a:t>MLA heading</a:t>
            </a:r>
          </a:p>
          <a:p>
            <a:pPr algn="ctr"/>
            <a:endParaRPr lang="en-US" sz="2800" b="1" dirty="0">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pPr algn="ctr">
              <a:buNone/>
            </a:pPr>
            <a:r>
              <a:rPr lang="en-US" sz="3200" b="1" i="1" dirty="0">
                <a:cs typeface="Times New Roman" pitchFamily="18" charset="0"/>
              </a:rPr>
              <a:t>What are six words that describe your day so far?</a:t>
            </a:r>
          </a:p>
          <a:p>
            <a:pPr algn="ctr"/>
            <a:endParaRPr lang="en-US" sz="2800" b="1" i="1" dirty="0">
              <a:latin typeface="Times New Roman" pitchFamily="18" charset="0"/>
              <a:cs typeface="Times New Roman" pitchFamily="18" charset="0"/>
            </a:endParaRPr>
          </a:p>
          <a:p>
            <a:endParaRPr lang="en-US" dirty="0">
              <a:latin typeface="Calibri" pitchFamily="34" charset="0"/>
            </a:endParaRPr>
          </a:p>
        </p:txBody>
      </p:sp>
      <p:sp>
        <p:nvSpPr>
          <p:cNvPr id="26631" name="TextBox 11"/>
          <p:cNvSpPr txBox="1">
            <a:spLocks noChangeArrowheads="1"/>
          </p:cNvSpPr>
          <p:nvPr/>
        </p:nvSpPr>
        <p:spPr bwMode="auto">
          <a:xfrm>
            <a:off x="2971800" y="4876800"/>
            <a:ext cx="5257800" cy="461963"/>
          </a:xfrm>
          <a:prstGeom prst="rect">
            <a:avLst/>
          </a:prstGeom>
          <a:noFill/>
          <a:ln w="9525">
            <a:noFill/>
            <a:miter lim="800000"/>
            <a:headEnd/>
            <a:tailEnd/>
          </a:ln>
        </p:spPr>
        <p:txBody>
          <a:bodyPr>
            <a:spAutoFit/>
          </a:bodyPr>
          <a:lstStyle/>
          <a:p>
            <a:pPr algn="ctr"/>
            <a:r>
              <a:rPr lang="en-US" sz="2400" b="1" dirty="0">
                <a:latin typeface="Calibri" pitchFamily="34" charset="0"/>
              </a:rPr>
              <a:t>What type of sentence is that?</a:t>
            </a:r>
          </a:p>
        </p:txBody>
      </p:sp>
      <p:sp>
        <p:nvSpPr>
          <p:cNvPr id="13" name="Bent-Up Arrow 12"/>
          <p:cNvSpPr/>
          <p:nvPr/>
        </p:nvSpPr>
        <p:spPr>
          <a:xfrm rot="19161060">
            <a:off x="7242204" y="3397998"/>
            <a:ext cx="1514829" cy="17381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ight Arrow 9"/>
          <p:cNvSpPr/>
          <p:nvPr/>
        </p:nvSpPr>
        <p:spPr>
          <a:xfrm>
            <a:off x="1219200" y="609600"/>
            <a:ext cx="2045208"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will do this each class…</a:t>
            </a:r>
          </a:p>
        </p:txBody>
      </p:sp>
    </p:spTree>
    <p:extLst>
      <p:ext uri="{BB962C8B-B14F-4D97-AF65-F5344CB8AC3E}">
        <p14:creationId xmlns:p14="http://schemas.microsoft.com/office/powerpoint/2010/main" val="50133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 y="228600"/>
            <a:ext cx="2514600" cy="1784350"/>
          </a:xfrm>
        </p:spPr>
        <p:txBody>
          <a:bodyPr>
            <a:normAutofit fontScale="90000"/>
          </a:bodyPr>
          <a:lstStyle/>
          <a:p>
            <a:r>
              <a:rPr lang="en-US" dirty="0">
                <a:latin typeface="+mn-lt"/>
                <a:cs typeface="Times New Roman" pitchFamily="18" charset="0"/>
              </a:rPr>
              <a:t>22 August 2017</a:t>
            </a:r>
            <a:br>
              <a:rPr lang="en-US" dirty="0">
                <a:latin typeface="+mn-lt"/>
                <a:cs typeface="Times New Roman" pitchFamily="18" charset="0"/>
              </a:rPr>
            </a:br>
            <a:br>
              <a:rPr lang="en-US" dirty="0">
                <a:latin typeface="+mn-lt"/>
                <a:cs typeface="Times New Roman" pitchFamily="18" charset="0"/>
              </a:rPr>
            </a:br>
            <a:r>
              <a:rPr lang="en-US" dirty="0">
                <a:latin typeface="+mn-lt"/>
                <a:cs typeface="Times New Roman" pitchFamily="18" charset="0"/>
              </a:rPr>
              <a:t>SWBAT: Explain classroom  policies and procedures.</a:t>
            </a:r>
            <a:br>
              <a:rPr lang="en-US" dirty="0">
                <a:latin typeface="+mn-lt"/>
                <a:cs typeface="Times New Roman" pitchFamily="18" charset="0"/>
              </a:rPr>
            </a:br>
            <a:endParaRPr lang="en-US" dirty="0">
              <a:latin typeface="+mn-lt"/>
              <a:cs typeface="Times New Roman" pitchFamily="18" charset="0"/>
            </a:endParaRPr>
          </a:p>
        </p:txBody>
      </p:sp>
      <p:sp>
        <p:nvSpPr>
          <p:cNvPr id="5" name="Content Placeholder 4"/>
          <p:cNvSpPr>
            <a:spLocks noGrp="1"/>
          </p:cNvSpPr>
          <p:nvPr>
            <p:ph idx="1"/>
          </p:nvPr>
        </p:nvSpPr>
        <p:spPr>
          <a:xfrm>
            <a:off x="3200400" y="228600"/>
            <a:ext cx="5715000" cy="6324600"/>
          </a:xfrm>
        </p:spPr>
        <p:txBody>
          <a:bodyPr>
            <a:normAutofit/>
          </a:bodyPr>
          <a:lstStyle/>
          <a:p>
            <a:pPr algn="ctr">
              <a:buNone/>
            </a:pPr>
            <a:r>
              <a:rPr lang="en-US" sz="2100" b="1" i="1" dirty="0">
                <a:latin typeface="Times New Roman" pitchFamily="18" charset="0"/>
                <a:cs typeface="Times New Roman" pitchFamily="18" charset="0"/>
              </a:rPr>
              <a:t>Finding Common Ground</a:t>
            </a:r>
            <a:endParaRPr lang="en-US" sz="1800" dirty="0">
              <a:latin typeface="Times New Roman" pitchFamily="18" charset="0"/>
              <a:cs typeface="Times New Roman" pitchFamily="18" charset="0"/>
            </a:endParaRPr>
          </a:p>
          <a:p>
            <a:pPr>
              <a:buNone/>
            </a:pPr>
            <a:r>
              <a:rPr lang="en-US" sz="1800" i="1"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algn="r">
              <a:buNone/>
            </a:pPr>
            <a:endParaRPr lang="en-US" sz="1800" dirty="0">
              <a:latin typeface="Times New Roman" pitchFamily="18" charset="0"/>
              <a:cs typeface="Times New Roman" pitchFamily="18" charset="0"/>
            </a:endParaRPr>
          </a:p>
        </p:txBody>
      </p:sp>
      <p:sp>
        <p:nvSpPr>
          <p:cNvPr id="6" name="Text Placeholder 5"/>
          <p:cNvSpPr>
            <a:spLocks noGrp="1"/>
          </p:cNvSpPr>
          <p:nvPr>
            <p:ph type="body" sz="half" idx="2"/>
          </p:nvPr>
        </p:nvSpPr>
        <p:spPr>
          <a:xfrm>
            <a:off x="0" y="2012950"/>
            <a:ext cx="2209800" cy="4845050"/>
          </a:xfrm>
        </p:spPr>
        <p:txBody>
          <a:bodyPr>
            <a:normAutofit fontScale="92500" lnSpcReduction="20000"/>
          </a:bodyPr>
          <a:lstStyle/>
          <a:p>
            <a:r>
              <a:rPr lang="en-US" sz="2000" b="1" dirty="0" err="1">
                <a:cs typeface="Times New Roman" pitchFamily="18" charset="0"/>
              </a:rPr>
              <a:t>Bellwork</a:t>
            </a:r>
            <a:r>
              <a:rPr lang="en-US" sz="2000" b="1" dirty="0">
                <a:cs typeface="Times New Roman" pitchFamily="18" charset="0"/>
              </a:rPr>
              <a:t> (20 minutes)</a:t>
            </a:r>
          </a:p>
          <a:p>
            <a:endParaRPr lang="en-US" sz="2000" b="1" dirty="0">
              <a:cs typeface="Times New Roman" pitchFamily="18" charset="0"/>
            </a:endParaRPr>
          </a:p>
          <a:p>
            <a:r>
              <a:rPr lang="en-US" sz="2000" b="1" dirty="0">
                <a:cs typeface="Times New Roman" pitchFamily="18" charset="0"/>
              </a:rPr>
              <a:t>Agenda (5 minutes)</a:t>
            </a:r>
          </a:p>
          <a:p>
            <a:endParaRPr lang="en-US" sz="2000" b="1" dirty="0">
              <a:cs typeface="Times New Roman" pitchFamily="18" charset="0"/>
            </a:endParaRPr>
          </a:p>
          <a:p>
            <a:r>
              <a:rPr lang="en-US" sz="2000" b="1" dirty="0">
                <a:cs typeface="Times New Roman" pitchFamily="18" charset="0"/>
              </a:rPr>
              <a:t>Skills (10 minutes)</a:t>
            </a:r>
          </a:p>
          <a:p>
            <a:r>
              <a:rPr lang="en-US" sz="2000" b="1" dirty="0">
                <a:cs typeface="Times New Roman" pitchFamily="18" charset="0"/>
              </a:rPr>
              <a:t> </a:t>
            </a:r>
            <a:r>
              <a:rPr lang="en-US" sz="2000" b="1" i="1" dirty="0">
                <a:cs typeface="Times New Roman" pitchFamily="18" charset="0"/>
              </a:rPr>
              <a:t>Cornell Notes </a:t>
            </a:r>
          </a:p>
          <a:p>
            <a:r>
              <a:rPr lang="en-US" sz="2000" b="1" i="1" dirty="0">
                <a:cs typeface="Times New Roman" pitchFamily="18" charset="0"/>
              </a:rPr>
              <a:t>  Rules practice    </a:t>
            </a:r>
          </a:p>
          <a:p>
            <a:endParaRPr lang="en-US" sz="2000" b="1" dirty="0">
              <a:cs typeface="Times New Roman" pitchFamily="18" charset="0"/>
            </a:endParaRPr>
          </a:p>
          <a:p>
            <a:r>
              <a:rPr lang="en-US" sz="2000" b="1" dirty="0">
                <a:cs typeface="Times New Roman" pitchFamily="18" charset="0"/>
              </a:rPr>
              <a:t>Workshop (40 minutes)</a:t>
            </a:r>
          </a:p>
          <a:p>
            <a:r>
              <a:rPr lang="en-US" sz="2000" b="1" dirty="0">
                <a:cs typeface="Times New Roman" pitchFamily="18" charset="0"/>
              </a:rPr>
              <a:t> </a:t>
            </a:r>
            <a:r>
              <a:rPr lang="en-US" sz="2000" b="1" i="1" dirty="0">
                <a:cs typeface="Times New Roman" pitchFamily="18" charset="0"/>
              </a:rPr>
              <a:t>Marketing discussion   </a:t>
            </a:r>
          </a:p>
          <a:p>
            <a:r>
              <a:rPr lang="en-US" sz="2000" b="1" dirty="0">
                <a:cs typeface="Times New Roman" pitchFamily="18" charset="0"/>
              </a:rPr>
              <a:t> </a:t>
            </a:r>
            <a:r>
              <a:rPr lang="en-US" sz="2000" b="1" i="1" dirty="0" err="1">
                <a:cs typeface="Times New Roman" pitchFamily="18" charset="0"/>
              </a:rPr>
              <a:t>Bellwork</a:t>
            </a:r>
            <a:r>
              <a:rPr lang="en-US" sz="2000" b="1" i="1" dirty="0">
                <a:cs typeface="Times New Roman" pitchFamily="18" charset="0"/>
              </a:rPr>
              <a:t> routine</a:t>
            </a:r>
          </a:p>
          <a:p>
            <a:endParaRPr lang="en-US" sz="2000" b="1" dirty="0">
              <a:cs typeface="Times New Roman" pitchFamily="18" charset="0"/>
            </a:endParaRPr>
          </a:p>
          <a:p>
            <a:r>
              <a:rPr lang="en-US" sz="2000" b="1" dirty="0">
                <a:cs typeface="Times New Roman" pitchFamily="18" charset="0"/>
              </a:rPr>
              <a:t>Peace/Out (5 minutes)</a:t>
            </a:r>
            <a:endParaRPr lang="en-US" sz="2000"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pic>
        <p:nvPicPr>
          <p:cNvPr id="8" name="Picture 7" descr="untitled.bmp"/>
          <p:cNvPicPr>
            <a:picLocks noChangeAspect="1"/>
          </p:cNvPicPr>
          <p:nvPr/>
        </p:nvPicPr>
        <p:blipFill>
          <a:blip r:embed="rId2" cstate="print"/>
          <a:stretch>
            <a:fillRect/>
          </a:stretch>
        </p:blipFill>
        <p:spPr>
          <a:xfrm>
            <a:off x="2666999" y="1524000"/>
            <a:ext cx="6103857" cy="4572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Homan Rules</a:t>
            </a:r>
          </a:p>
        </p:txBody>
      </p:sp>
      <p:sp>
        <p:nvSpPr>
          <p:cNvPr id="3" name="Subtitle 2"/>
          <p:cNvSpPr>
            <a:spLocks noGrp="1"/>
          </p:cNvSpPr>
          <p:nvPr>
            <p:ph type="subTitle" idx="1"/>
          </p:nvPr>
        </p:nvSpPr>
        <p:spPr/>
        <p:txBody>
          <a:bodyPr>
            <a:normAutofit/>
          </a:bodyPr>
          <a:lstStyle/>
          <a:p>
            <a:r>
              <a:rPr lang="en-US" sz="3600" dirty="0"/>
              <a:t>A Lesson on Behavior—</a:t>
            </a:r>
          </a:p>
          <a:p>
            <a:r>
              <a:rPr lang="en-US" sz="3600" dirty="0"/>
              <a:t>Not Awesomeness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633537" y="1111247"/>
            <a:ext cx="5738813" cy="5723133"/>
          </a:xfrm>
          <a:prstGeom prst="rect">
            <a:avLst/>
          </a:prstGeom>
          <a:ln>
            <a:noFill/>
          </a:ln>
          <a:effectLst>
            <a:softEdge rad="112500"/>
          </a:effectLst>
        </p:spPr>
      </p:pic>
      <p:sp>
        <p:nvSpPr>
          <p:cNvPr id="2" name="Title 1"/>
          <p:cNvSpPr>
            <a:spLocks noGrp="1"/>
          </p:cNvSpPr>
          <p:nvPr>
            <p:ph type="title"/>
          </p:nvPr>
        </p:nvSpPr>
        <p:spPr/>
        <p:txBody>
          <a:bodyPr/>
          <a:lstStyle/>
          <a:p>
            <a:r>
              <a:rPr lang="en-US" dirty="0"/>
              <a:t>And the Teacher said…</a:t>
            </a:r>
          </a:p>
        </p:txBody>
      </p:sp>
      <p:sp>
        <p:nvSpPr>
          <p:cNvPr id="3" name="Content Placeholder 2"/>
          <p:cNvSpPr>
            <a:spLocks noGrp="1"/>
          </p:cNvSpPr>
          <p:nvPr>
            <p:ph idx="1"/>
          </p:nvPr>
        </p:nvSpPr>
        <p:spPr>
          <a:xfrm>
            <a:off x="0" y="1828800"/>
            <a:ext cx="8643937" cy="4343400"/>
          </a:xfrm>
        </p:spPr>
        <p:txBody>
          <a:bodyPr>
            <a:normAutofit fontScale="92500" lnSpcReduction="10000"/>
          </a:bodyPr>
          <a:lstStyle/>
          <a:p>
            <a:pPr marL="457200" lvl="1" indent="0" algn="ctr">
              <a:buNone/>
            </a:pPr>
            <a:r>
              <a:rPr lang="en-US" sz="6600" b="1" dirty="0">
                <a:latin typeface="Arabic Typesetting" pitchFamily="66" charset="-78"/>
                <a:cs typeface="Arabic Typesetting" pitchFamily="66" charset="-78"/>
              </a:rPr>
              <a:t>Thou Shall Sit Where I Seat You </a:t>
            </a:r>
          </a:p>
          <a:p>
            <a:pPr marL="457200" lvl="1" indent="0">
              <a:buNone/>
            </a:pPr>
            <a:endParaRPr lang="en-US" sz="4000" b="1" dirty="0">
              <a:effectLst>
                <a:outerShdw blurRad="38100" dist="38100" dir="2700000" algn="tl">
                  <a:srgbClr val="000000">
                    <a:alpha val="43137"/>
                  </a:srgbClr>
                </a:outerShdw>
              </a:effectLst>
            </a:endParaRPr>
          </a:p>
          <a:p>
            <a:pPr marL="457200" lvl="1" indent="0" algn="r">
              <a:buNone/>
            </a:pPr>
            <a:endParaRPr lang="en-US" sz="2000" dirty="0"/>
          </a:p>
          <a:p>
            <a:pPr marL="457200" lvl="1" indent="0" algn="ctr">
              <a:buNone/>
            </a:pPr>
            <a:endParaRPr lang="en-US" sz="3600" b="1" dirty="0">
              <a:effectLst>
                <a:outerShdw blurRad="38100" dist="38100" dir="2700000" algn="tl">
                  <a:srgbClr val="000000">
                    <a:alpha val="43137"/>
                  </a:srgbClr>
                </a:outerShdw>
              </a:effectLst>
              <a:latin typeface="Arabic Typesetting" pitchFamily="66" charset="-78"/>
              <a:cs typeface="Arabic Typesetting" pitchFamily="66" charset="-78"/>
            </a:endParaRPr>
          </a:p>
          <a:p>
            <a:pPr marL="457200" lvl="1" indent="0" algn="ctr">
              <a:buNone/>
            </a:pPr>
            <a:r>
              <a:rPr lang="en-US" sz="3800" b="1" dirty="0">
                <a:effectLst>
                  <a:outerShdw blurRad="38100" dist="38100" dir="2700000" algn="tl">
                    <a:srgbClr val="000000">
                      <a:alpha val="43137"/>
                    </a:srgbClr>
                  </a:outerShdw>
                </a:effectLst>
                <a:latin typeface="Arabic Typesetting" pitchFamily="66" charset="-78"/>
                <a:cs typeface="Arabic Typesetting" pitchFamily="66" charset="-78"/>
              </a:rPr>
              <a:t>I move students quite often, and you do group work. </a:t>
            </a:r>
          </a:p>
          <a:p>
            <a:pPr marL="457200" lvl="1" indent="0" algn="ctr">
              <a:buNone/>
            </a:pPr>
            <a:endParaRPr lang="en-US" sz="3800" b="1" dirty="0">
              <a:effectLst>
                <a:outerShdw blurRad="38100" dist="38100" dir="2700000" algn="tl">
                  <a:srgbClr val="000000">
                    <a:alpha val="43137"/>
                  </a:srgbClr>
                </a:outerShdw>
              </a:effectLst>
              <a:cs typeface="Arabic Typesetting" pitchFamily="66" charset="-78"/>
            </a:endParaRPr>
          </a:p>
          <a:p>
            <a:pPr marL="457200" lvl="1" indent="0" algn="ctr">
              <a:buNone/>
            </a:pPr>
            <a:r>
              <a:rPr lang="en-US" sz="3800" b="1" dirty="0">
                <a:effectLst>
                  <a:outerShdw blurRad="38100" dist="38100" dir="2700000" algn="tl">
                    <a:srgbClr val="000000">
                      <a:alpha val="43137"/>
                    </a:srgbClr>
                  </a:outerShdw>
                </a:effectLst>
                <a:cs typeface="Arabic Typesetting" pitchFamily="66" charset="-78"/>
              </a:rPr>
              <a:t>It’s OK</a:t>
            </a:r>
            <a:r>
              <a:rPr lang="en-US" sz="3800"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1950</TotalTime>
  <Words>1693</Words>
  <Application>Microsoft Office PowerPoint</Application>
  <PresentationFormat>On-screen Show (4:3)</PresentationFormat>
  <Paragraphs>289</Paragraphs>
  <Slides>19</Slides>
  <Notes>10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Adobe Fan Heiti Std B</vt:lpstr>
      <vt:lpstr>Arabic Typesetting</vt:lpstr>
      <vt:lpstr>Arial</vt:lpstr>
      <vt:lpstr>Calibri</vt:lpstr>
      <vt:lpstr>Times New Roman</vt:lpstr>
      <vt:lpstr>Wingdings</vt:lpstr>
      <vt:lpstr>Office Theme</vt:lpstr>
      <vt:lpstr>22 August 2017  SWBAT: Explain classroom  policies and procedures.</vt:lpstr>
      <vt:lpstr>22 August 2017  SWBAT: Explain classroom  policies and procedures.</vt:lpstr>
      <vt:lpstr>Pam Homan Homan H English 1 22 August 2017</vt:lpstr>
      <vt:lpstr>Pam Homan Homan H English 1 22 August 2017</vt:lpstr>
      <vt:lpstr>Pam Homan Homan H English 1 22 August 2017</vt:lpstr>
      <vt:lpstr>22 August 2017  SWBAT: Explain classroom  policies and procedures.</vt:lpstr>
      <vt:lpstr>22 August 2017  SWBAT: Explain classroom  policies and procedures. </vt:lpstr>
      <vt:lpstr>Homan Rules</vt:lpstr>
      <vt:lpstr>And the Teacher said…</vt:lpstr>
      <vt:lpstr>I’m OK…You’re OK</vt:lpstr>
      <vt:lpstr>Pride and Prejudice</vt:lpstr>
      <vt:lpstr>Number 1 Rule</vt:lpstr>
      <vt:lpstr>Be All That You Can Be</vt:lpstr>
      <vt:lpstr>Great Expectations</vt:lpstr>
      <vt:lpstr>Much Ado About Nothing</vt:lpstr>
      <vt:lpstr>Number #1 Rule?</vt:lpstr>
      <vt:lpstr>Random</vt:lpstr>
      <vt:lpstr>22 August 2017  SWBAT: Explain classroom  policies and procedures. </vt:lpstr>
      <vt:lpstr>22 August 2017  SWBAT: Explain classroom  policies and procedures. </vt:lpstr>
    </vt:vector>
  </TitlesOfParts>
  <Company>Omaha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August 27, 2012  AGENDA</dc:title>
  <dc:creator>ehomanp413</dc:creator>
  <cp:lastModifiedBy>Pamela Homan</cp:lastModifiedBy>
  <cp:revision>106</cp:revision>
  <dcterms:created xsi:type="dcterms:W3CDTF">2013-08-13T23:36:25Z</dcterms:created>
  <dcterms:modified xsi:type="dcterms:W3CDTF">2017-08-22T13:27:28Z</dcterms:modified>
</cp:coreProperties>
</file>