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15" r:id="rId2"/>
    <p:sldId id="301" r:id="rId3"/>
    <p:sldId id="309" r:id="rId4"/>
    <p:sldId id="305" r:id="rId5"/>
    <p:sldId id="308" r:id="rId6"/>
    <p:sldId id="311" r:id="rId7"/>
    <p:sldId id="310" r:id="rId8"/>
    <p:sldId id="312" r:id="rId9"/>
    <p:sldId id="318" r:id="rId10"/>
    <p:sldId id="319" r:id="rId11"/>
    <p:sldId id="320" r:id="rId12"/>
    <p:sldId id="321" r:id="rId13"/>
    <p:sldId id="317" r:id="rId14"/>
    <p:sldId id="288" r:id="rId15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270" autoAdjust="0"/>
  </p:normalViewPr>
  <p:slideViewPr>
    <p:cSldViewPr>
      <p:cViewPr varScale="1">
        <p:scale>
          <a:sx n="103" d="100"/>
          <a:sy n="103" d="100"/>
        </p:scale>
        <p:origin x="556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822E50-B91A-4ACC-BD0C-203FB9DCAB54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F33290-ADB7-4877-AFCD-6BE88B7748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9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DDD62-8332-4CBB-9150-9DEB34F75177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F44A24-04DC-42CE-BE3E-9045559D80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666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04E5-A8DA-4D0F-887F-22065D211C64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3068-2DB3-4784-A016-B0FEFB971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04E5-A8DA-4D0F-887F-22065D211C64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3068-2DB3-4784-A016-B0FEFB971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04E5-A8DA-4D0F-887F-22065D211C64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3068-2DB3-4784-A016-B0FEFB971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04E5-A8DA-4D0F-887F-22065D211C64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3068-2DB3-4784-A016-B0FEFB971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04E5-A8DA-4D0F-887F-22065D211C64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3068-2DB3-4784-A016-B0FEFB971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04E5-A8DA-4D0F-887F-22065D211C64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3068-2DB3-4784-A016-B0FEFB971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04E5-A8DA-4D0F-887F-22065D211C64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3068-2DB3-4784-A016-B0FEFB971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04E5-A8DA-4D0F-887F-22065D211C64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3068-2DB3-4784-A016-B0FEFB971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04E5-A8DA-4D0F-887F-22065D211C64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3068-2DB3-4784-A016-B0FEFB971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04E5-A8DA-4D0F-887F-22065D211C64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3068-2DB3-4784-A016-B0FEFB971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04E5-A8DA-4D0F-887F-22065D211C64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3068-2DB3-4784-A016-B0FEFB971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204E5-A8DA-4D0F-887F-22065D211C64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F3068-2DB3-4784-A016-B0FEFB971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homanhasclasses.weebly.com/" TargetMode="Externa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homanhasclasses.weebly.com/" TargetMode="Externa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homanhasclasses.weebly.com/" TargetMode="Externa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2590800" cy="1708150"/>
          </a:xfrm>
        </p:spPr>
        <p:txBody>
          <a:bodyPr>
            <a:normAutofit/>
          </a:bodyPr>
          <a:lstStyle/>
          <a:p>
            <a:r>
              <a:rPr lang="en-US" sz="1600" dirty="0">
                <a:cs typeface="Times New Roman" pitchFamily="18" charset="0"/>
              </a:rPr>
              <a:t>28 August 2017</a:t>
            </a:r>
            <a:br>
              <a:rPr lang="en-US" sz="1600" dirty="0">
                <a:cs typeface="Times New Roman" pitchFamily="18" charset="0"/>
              </a:rPr>
            </a:br>
            <a:br>
              <a:rPr lang="en-US" sz="1600" dirty="0">
                <a:cs typeface="Times New Roman" pitchFamily="18" charset="0"/>
              </a:rPr>
            </a:br>
            <a:r>
              <a:rPr lang="en-US" sz="1600" dirty="0">
                <a:cs typeface="Times New Roman" pitchFamily="18" charset="0"/>
              </a:rPr>
              <a:t>SWBAT: Use contextual skills to "find wisdom"; defend thesis using evidence </a:t>
            </a:r>
            <a:br>
              <a:rPr lang="en-US" sz="1800" dirty="0">
                <a:latin typeface="Times New Roman" pitchFamily="18" charset="0"/>
                <a:cs typeface="Times New Roman" pitchFamily="18" charset="0"/>
              </a:rPr>
            </a:b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71800" y="304800"/>
            <a:ext cx="5638800" cy="582295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b="1" i="1" dirty="0">
                <a:cs typeface="Times New Roman" pitchFamily="18" charset="0"/>
              </a:rPr>
              <a:t>CHOICES &amp; CONSEQUENCES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b="1" i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i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i="1" dirty="0">
                <a:solidFill>
                  <a:schemeClr val="tx1"/>
                </a:solidFill>
                <a:cs typeface="Times New Roman" pitchFamily="18" charset="0"/>
              </a:rPr>
              <a:t>In third person.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0" y="1752600"/>
            <a:ext cx="2743200" cy="5105400"/>
          </a:xfrm>
        </p:spPr>
        <p:txBody>
          <a:bodyPr rtlCol="0">
            <a:noAutofit/>
          </a:bodyPr>
          <a:lstStyle/>
          <a:p>
            <a:r>
              <a:rPr lang="en-US" sz="1600" b="1" dirty="0" err="1">
                <a:cs typeface="Times New Roman" pitchFamily="18" charset="0"/>
              </a:rPr>
              <a:t>Bellwork</a:t>
            </a:r>
            <a:r>
              <a:rPr lang="en-US" sz="1600" b="1" dirty="0">
                <a:cs typeface="Times New Roman" pitchFamily="18" charset="0"/>
              </a:rPr>
              <a:t> (10 minutes)</a:t>
            </a:r>
            <a:endParaRPr lang="en-US" sz="1600" b="1" i="1" dirty="0">
              <a:cs typeface="Times New Roman" pitchFamily="18" charset="0"/>
            </a:endParaRP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Agenda (2 minutes)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Skills (20 minutes)</a:t>
            </a:r>
          </a:p>
          <a:p>
            <a:r>
              <a:rPr lang="en-US" sz="1600" b="1" i="1" dirty="0">
                <a:cs typeface="Times New Roman" pitchFamily="18" charset="0"/>
              </a:rPr>
              <a:t>Editing manifesto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Workshop (45 minutes)</a:t>
            </a:r>
          </a:p>
          <a:p>
            <a:r>
              <a:rPr lang="en-US" sz="1600" b="1" i="1" dirty="0">
                <a:cs typeface="Times New Roman" pitchFamily="18" charset="0"/>
              </a:rPr>
              <a:t>Finding Wisdom</a:t>
            </a:r>
          </a:p>
          <a:p>
            <a:r>
              <a:rPr lang="en-US" sz="1600" b="1" dirty="0">
                <a:cs typeface="Times New Roman" pitchFamily="18" charset="0"/>
              </a:rPr>
              <a:t> </a:t>
            </a:r>
          </a:p>
          <a:p>
            <a:r>
              <a:rPr lang="en-US" sz="1600" b="1" dirty="0">
                <a:cs typeface="Times New Roman" pitchFamily="18" charset="0"/>
              </a:rPr>
              <a:t>Peace/Out (5 minutes)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1600" b="1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8" name="Picture 2" descr="C:\Users\Pam\AppData\Local\Microsoft\Windows\Temporary Internet Files\Content.IE5\5C79V61Z\MP90040739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580763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8" descr="8292433-blank-yellow-admission-ticket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2971800" y="1048047"/>
            <a:ext cx="5867400" cy="3901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Box 9"/>
          <p:cNvSpPr txBox="1">
            <a:spLocks noChangeArrowheads="1"/>
          </p:cNvSpPr>
          <p:nvPr/>
        </p:nvSpPr>
        <p:spPr bwMode="auto">
          <a:xfrm>
            <a:off x="3062287" y="755031"/>
            <a:ext cx="5638800" cy="387798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cs typeface="Times New Roman" pitchFamily="18" charset="0"/>
              </a:rPr>
              <a:t>Write on a piece of scratch paper</a:t>
            </a:r>
          </a:p>
          <a:p>
            <a:pPr algn="ctr"/>
            <a:r>
              <a:rPr lang="en-US" sz="2400" b="1" dirty="0">
                <a:cs typeface="Times New Roman" pitchFamily="18" charset="0"/>
              </a:rPr>
              <a:t>MLA HEADING/remember BLOCK</a:t>
            </a:r>
          </a:p>
          <a:p>
            <a:pPr algn="ctr"/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3200" b="1" i="1" dirty="0">
                <a:cs typeface="Times New Roman" pitchFamily="18" charset="0"/>
              </a:rPr>
              <a:t>Use an exclamatory sentence to tell me one thing you did this weekend.</a:t>
            </a:r>
          </a:p>
          <a:p>
            <a:pPr algn="ctr"/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Calibri" pitchFamily="34" charset="0"/>
            </a:endParaRPr>
          </a:p>
        </p:txBody>
      </p:sp>
      <p:sp>
        <p:nvSpPr>
          <p:cNvPr id="13" name="Bent-Up Arrow 12"/>
          <p:cNvSpPr/>
          <p:nvPr/>
        </p:nvSpPr>
        <p:spPr>
          <a:xfrm rot="19161060">
            <a:off x="7221972" y="3557167"/>
            <a:ext cx="1514829" cy="173816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829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2590800" cy="1708150"/>
          </a:xfrm>
        </p:spPr>
        <p:txBody>
          <a:bodyPr>
            <a:normAutofit fontScale="90000"/>
          </a:bodyPr>
          <a:lstStyle/>
          <a:p>
            <a:r>
              <a:rPr lang="en-US" sz="1800" dirty="0">
                <a:latin typeface="+mn-lt"/>
                <a:cs typeface="Times New Roman" pitchFamily="18" charset="0"/>
              </a:rPr>
              <a:t>28 August 2017</a:t>
            </a:r>
            <a:br>
              <a:rPr lang="en-US" sz="1800" dirty="0">
                <a:latin typeface="+mn-lt"/>
                <a:cs typeface="Times New Roman" pitchFamily="18" charset="0"/>
              </a:rPr>
            </a:br>
            <a:br>
              <a:rPr lang="en-US" sz="1800" dirty="0">
                <a:latin typeface="+mn-lt"/>
                <a:cs typeface="Times New Roman" pitchFamily="18" charset="0"/>
              </a:rPr>
            </a:br>
            <a:r>
              <a:rPr lang="en-US" sz="1800" dirty="0">
                <a:latin typeface="+mn-lt"/>
                <a:cs typeface="Times New Roman" pitchFamily="18" charset="0"/>
              </a:rPr>
              <a:t>SWBAT: Use contextual skills to "find wisdom"; defend thesis using evidence </a:t>
            </a:r>
            <a:br>
              <a:rPr lang="en-US" sz="1800" dirty="0">
                <a:latin typeface="Times New Roman" pitchFamily="18" charset="0"/>
                <a:cs typeface="Times New Roman" pitchFamily="18" charset="0"/>
              </a:rPr>
            </a:b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71800" y="304800"/>
            <a:ext cx="5867400" cy="65532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b="1" i="1" dirty="0">
                <a:cs typeface="Times New Roman" pitchFamily="18" charset="0"/>
              </a:rPr>
              <a:t>Finding Common Ground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b="1" i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i="1" dirty="0">
                <a:solidFill>
                  <a:srgbClr val="0070C0"/>
                </a:solidFill>
                <a:cs typeface="Times New Roman" pitchFamily="18" charset="0"/>
              </a:rPr>
              <a:t>“Finding Wisdom”</a:t>
            </a:r>
            <a:endParaRPr lang="en-US" sz="2400" b="1" i="1" dirty="0">
              <a:solidFill>
                <a:schemeClr val="tx1"/>
              </a:solidFill>
              <a:cs typeface="Times New Roman" pitchFamily="18" charset="0"/>
            </a:endParaRPr>
          </a:p>
          <a:p>
            <a:pPr algn="ctr">
              <a:buNone/>
              <a:defRPr/>
            </a:pPr>
            <a:r>
              <a:rPr lang="en-US" sz="2400" b="1" i="1" dirty="0">
                <a:solidFill>
                  <a:schemeClr val="tx1"/>
                </a:solidFill>
                <a:cs typeface="Times New Roman" pitchFamily="18" charset="0"/>
                <a:hlinkClick r:id="rId2"/>
              </a:rPr>
              <a:t>http://homanhasclasses.weebly.com/</a:t>
            </a:r>
            <a:endParaRPr lang="en-US" sz="2400" b="1" i="1" dirty="0">
              <a:solidFill>
                <a:schemeClr val="tx1"/>
              </a:solidFill>
              <a:cs typeface="Times New Roman" pitchFamily="18" charset="0"/>
            </a:endParaRPr>
          </a:p>
          <a:p>
            <a:pPr algn="ctr">
              <a:buNone/>
              <a:defRPr/>
            </a:pPr>
            <a:endParaRPr lang="en-US" sz="2400" b="1" i="1" dirty="0">
              <a:solidFill>
                <a:schemeClr val="tx1"/>
              </a:solidFill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i="1" dirty="0">
              <a:solidFill>
                <a:schemeClr val="tx1"/>
              </a:solidFill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i="1" dirty="0">
              <a:solidFill>
                <a:schemeClr val="tx1"/>
              </a:solidFill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>
              <a:solidFill>
                <a:schemeClr val="tx1"/>
              </a:solidFill>
              <a:cs typeface="Times New Roman" pitchFamily="18" charset="0"/>
            </a:endParaRPr>
          </a:p>
          <a:p>
            <a:pPr marL="58738" indent="-58738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>
              <a:solidFill>
                <a:schemeClr val="tx1"/>
              </a:solidFill>
              <a:cs typeface="Times New Roman" pitchFamily="18" charset="0"/>
            </a:endParaRPr>
          </a:p>
          <a:p>
            <a:pPr marL="58738" indent="-58738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0" y="1752600"/>
            <a:ext cx="2743200" cy="5105400"/>
          </a:xfrm>
        </p:spPr>
        <p:txBody>
          <a:bodyPr rtlCol="0">
            <a:noAutofit/>
          </a:bodyPr>
          <a:lstStyle/>
          <a:p>
            <a:r>
              <a:rPr lang="en-US" sz="1600" b="1" dirty="0" err="1">
                <a:cs typeface="Times New Roman" pitchFamily="18" charset="0"/>
              </a:rPr>
              <a:t>Bellwork</a:t>
            </a:r>
            <a:r>
              <a:rPr lang="en-US" sz="1600" b="1" dirty="0">
                <a:cs typeface="Times New Roman" pitchFamily="18" charset="0"/>
              </a:rPr>
              <a:t> (10 minutes)</a:t>
            </a:r>
            <a:endParaRPr lang="en-US" sz="1600" b="1" i="1" dirty="0">
              <a:cs typeface="Times New Roman" pitchFamily="18" charset="0"/>
            </a:endParaRP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Agenda (2 minutes)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Skills (20 minutes)</a:t>
            </a:r>
          </a:p>
          <a:p>
            <a:r>
              <a:rPr lang="en-US" sz="1600" b="1" i="1" dirty="0">
                <a:cs typeface="Times New Roman" pitchFamily="18" charset="0"/>
              </a:rPr>
              <a:t>Editing manifesto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Workshop (45 minutes)</a:t>
            </a:r>
          </a:p>
          <a:p>
            <a:r>
              <a:rPr lang="en-US" sz="1600" b="1" i="1" dirty="0">
                <a:cs typeface="Times New Roman" pitchFamily="18" charset="0"/>
              </a:rPr>
              <a:t>Finding Wisdom</a:t>
            </a:r>
          </a:p>
          <a:p>
            <a:r>
              <a:rPr lang="en-US" sz="1600" b="1" dirty="0">
                <a:cs typeface="Times New Roman" pitchFamily="18" charset="0"/>
              </a:rPr>
              <a:t> </a:t>
            </a:r>
          </a:p>
          <a:p>
            <a:r>
              <a:rPr lang="en-US" sz="1600" b="1" dirty="0">
                <a:cs typeface="Times New Roman" pitchFamily="18" charset="0"/>
              </a:rPr>
              <a:t>Peace/Out (5 minutes)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1600" b="1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0" name="TextBox 9"/>
          <p:cNvSpPr txBox="1">
            <a:spLocks noChangeArrowheads="1"/>
          </p:cNvSpPr>
          <p:nvPr/>
        </p:nvSpPr>
        <p:spPr bwMode="auto">
          <a:xfrm>
            <a:off x="3190103" y="685800"/>
            <a:ext cx="5638800" cy="46166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latin typeface="Calibri" pitchFamily="34" charset="0"/>
              </a:rPr>
              <a:t>DBQ Practice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B7E9EA-865C-4A3E-911B-7C0E53D59C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99" y="2514600"/>
            <a:ext cx="4948517" cy="3657600"/>
          </a:xfrm>
          <a:prstGeom prst="rect">
            <a:avLst/>
          </a:prstGeom>
        </p:spPr>
      </p:pic>
      <p:sp>
        <p:nvSpPr>
          <p:cNvPr id="3" name="Arrow: Left 2">
            <a:extLst>
              <a:ext uri="{FF2B5EF4-FFF2-40B4-BE49-F238E27FC236}">
                <a16:creationId xmlns:a16="http://schemas.microsoft.com/office/drawing/2014/main" id="{438E99D5-BC1B-4E29-A73D-B15C9648CB4D}"/>
              </a:ext>
            </a:extLst>
          </p:cNvPr>
          <p:cNvSpPr/>
          <p:nvPr/>
        </p:nvSpPr>
        <p:spPr>
          <a:xfrm>
            <a:off x="7201565" y="4876800"/>
            <a:ext cx="1818503" cy="1219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259BEEF5-91EF-4E9A-A915-C0D53E3CD49B}"/>
              </a:ext>
            </a:extLst>
          </p:cNvPr>
          <p:cNvSpPr/>
          <p:nvPr/>
        </p:nvSpPr>
        <p:spPr>
          <a:xfrm>
            <a:off x="-28832" y="1143000"/>
            <a:ext cx="3429000" cy="1981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This is where I post PPTS and paper handed out during class</a:t>
            </a:r>
          </a:p>
        </p:txBody>
      </p:sp>
    </p:spTree>
    <p:extLst>
      <p:ext uri="{BB962C8B-B14F-4D97-AF65-F5344CB8AC3E}">
        <p14:creationId xmlns:p14="http://schemas.microsoft.com/office/powerpoint/2010/main" val="3558466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2590800" cy="1708150"/>
          </a:xfrm>
        </p:spPr>
        <p:txBody>
          <a:bodyPr>
            <a:normAutofit fontScale="90000"/>
          </a:bodyPr>
          <a:lstStyle/>
          <a:p>
            <a:r>
              <a:rPr lang="en-US" sz="1800" dirty="0">
                <a:latin typeface="+mn-lt"/>
                <a:cs typeface="Times New Roman" pitchFamily="18" charset="0"/>
              </a:rPr>
              <a:t>28 August 2017</a:t>
            </a:r>
            <a:br>
              <a:rPr lang="en-US" sz="1800" dirty="0">
                <a:latin typeface="+mn-lt"/>
                <a:cs typeface="Times New Roman" pitchFamily="18" charset="0"/>
              </a:rPr>
            </a:br>
            <a:br>
              <a:rPr lang="en-US" sz="1800" dirty="0">
                <a:latin typeface="+mn-lt"/>
                <a:cs typeface="Times New Roman" pitchFamily="18" charset="0"/>
              </a:rPr>
            </a:br>
            <a:r>
              <a:rPr lang="en-US" sz="1800" dirty="0">
                <a:latin typeface="+mn-lt"/>
                <a:cs typeface="Times New Roman" pitchFamily="18" charset="0"/>
              </a:rPr>
              <a:t>SWBAT: Use contextual skills to "find wisdom"; defend thesis using evidence </a:t>
            </a:r>
            <a:br>
              <a:rPr lang="en-US" sz="1800" dirty="0">
                <a:latin typeface="Times New Roman" pitchFamily="18" charset="0"/>
                <a:cs typeface="Times New Roman" pitchFamily="18" charset="0"/>
              </a:rPr>
            </a:b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61503" y="228600"/>
            <a:ext cx="5867400" cy="65532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b="1" i="1" dirty="0">
                <a:cs typeface="Times New Roman" pitchFamily="18" charset="0"/>
              </a:rPr>
              <a:t>Finding Common Ground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b="1" i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i="1" dirty="0">
                <a:solidFill>
                  <a:srgbClr val="0070C0"/>
                </a:solidFill>
                <a:cs typeface="Times New Roman" pitchFamily="18" charset="0"/>
              </a:rPr>
              <a:t>“Finding Wisdom”</a:t>
            </a:r>
            <a:endParaRPr lang="en-US" sz="2400" b="1" i="1" dirty="0">
              <a:solidFill>
                <a:schemeClr val="tx1"/>
              </a:solidFill>
              <a:cs typeface="Times New Roman" pitchFamily="18" charset="0"/>
            </a:endParaRPr>
          </a:p>
          <a:p>
            <a:pPr algn="ctr">
              <a:buNone/>
              <a:defRPr/>
            </a:pPr>
            <a:r>
              <a:rPr lang="en-US" sz="2400" b="1" i="1" dirty="0">
                <a:solidFill>
                  <a:schemeClr val="tx1"/>
                </a:solidFill>
                <a:cs typeface="Times New Roman" pitchFamily="18" charset="0"/>
                <a:hlinkClick r:id="rId2"/>
              </a:rPr>
              <a:t>http://homanhasclasses.weebly.com/</a:t>
            </a:r>
            <a:endParaRPr lang="en-US" sz="2400" b="1" i="1" dirty="0">
              <a:solidFill>
                <a:schemeClr val="tx1"/>
              </a:solidFill>
              <a:cs typeface="Times New Roman" pitchFamily="18" charset="0"/>
            </a:endParaRPr>
          </a:p>
          <a:p>
            <a:pPr algn="ctr">
              <a:buNone/>
              <a:defRPr/>
            </a:pPr>
            <a:endParaRPr lang="en-US" sz="2400" b="1" i="1" dirty="0">
              <a:solidFill>
                <a:schemeClr val="tx1"/>
              </a:solidFill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i="1" dirty="0">
              <a:solidFill>
                <a:schemeClr val="tx1"/>
              </a:solidFill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i="1" dirty="0">
              <a:solidFill>
                <a:schemeClr val="tx1"/>
              </a:solidFill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>
              <a:solidFill>
                <a:schemeClr val="tx1"/>
              </a:solidFill>
              <a:cs typeface="Times New Roman" pitchFamily="18" charset="0"/>
            </a:endParaRPr>
          </a:p>
          <a:p>
            <a:pPr marL="58738" indent="-58738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>
              <a:solidFill>
                <a:schemeClr val="tx1"/>
              </a:solidFill>
              <a:cs typeface="Times New Roman" pitchFamily="18" charset="0"/>
            </a:endParaRPr>
          </a:p>
          <a:p>
            <a:pPr marL="58738" indent="-58738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0" y="1752600"/>
            <a:ext cx="2743200" cy="5105400"/>
          </a:xfrm>
        </p:spPr>
        <p:txBody>
          <a:bodyPr rtlCol="0">
            <a:noAutofit/>
          </a:bodyPr>
          <a:lstStyle/>
          <a:p>
            <a:r>
              <a:rPr lang="en-US" sz="1600" b="1" dirty="0" err="1">
                <a:cs typeface="Times New Roman" pitchFamily="18" charset="0"/>
              </a:rPr>
              <a:t>Bellwork</a:t>
            </a:r>
            <a:r>
              <a:rPr lang="en-US" sz="1600" b="1" dirty="0">
                <a:cs typeface="Times New Roman" pitchFamily="18" charset="0"/>
              </a:rPr>
              <a:t> (10 minutes)</a:t>
            </a:r>
            <a:endParaRPr lang="en-US" sz="1600" b="1" i="1" dirty="0">
              <a:cs typeface="Times New Roman" pitchFamily="18" charset="0"/>
            </a:endParaRP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Agenda (2 minutes)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Skills (20 minutes)</a:t>
            </a:r>
          </a:p>
          <a:p>
            <a:r>
              <a:rPr lang="en-US" sz="1600" b="1" i="1" dirty="0">
                <a:cs typeface="Times New Roman" pitchFamily="18" charset="0"/>
              </a:rPr>
              <a:t>Editing manifesto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Workshop (45 minutes)</a:t>
            </a:r>
          </a:p>
          <a:p>
            <a:r>
              <a:rPr lang="en-US" sz="1600" b="1" i="1" dirty="0">
                <a:cs typeface="Times New Roman" pitchFamily="18" charset="0"/>
              </a:rPr>
              <a:t>Finding Wisdom</a:t>
            </a:r>
          </a:p>
          <a:p>
            <a:r>
              <a:rPr lang="en-US" sz="1600" b="1" dirty="0">
                <a:cs typeface="Times New Roman" pitchFamily="18" charset="0"/>
              </a:rPr>
              <a:t> </a:t>
            </a:r>
          </a:p>
          <a:p>
            <a:r>
              <a:rPr lang="en-US" sz="1600" b="1" dirty="0">
                <a:cs typeface="Times New Roman" pitchFamily="18" charset="0"/>
              </a:rPr>
              <a:t>Peace/Out (5 minutes)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1600" b="1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0" name="TextBox 9"/>
          <p:cNvSpPr txBox="1">
            <a:spLocks noChangeArrowheads="1"/>
          </p:cNvSpPr>
          <p:nvPr/>
        </p:nvSpPr>
        <p:spPr bwMode="auto">
          <a:xfrm>
            <a:off x="3190103" y="685800"/>
            <a:ext cx="5638800" cy="46166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latin typeface="Calibri" pitchFamily="34" charset="0"/>
              </a:rPr>
              <a:t>DBQ Practice</a:t>
            </a:r>
          </a:p>
        </p:txBody>
      </p:sp>
      <p:sp>
        <p:nvSpPr>
          <p:cNvPr id="3" name="Arrow: Left 2">
            <a:extLst>
              <a:ext uri="{FF2B5EF4-FFF2-40B4-BE49-F238E27FC236}">
                <a16:creationId xmlns:a16="http://schemas.microsoft.com/office/drawing/2014/main" id="{438E99D5-BC1B-4E29-A73D-B15C9648CB4D}"/>
              </a:ext>
            </a:extLst>
          </p:cNvPr>
          <p:cNvSpPr/>
          <p:nvPr/>
        </p:nvSpPr>
        <p:spPr>
          <a:xfrm>
            <a:off x="6274538" y="2209800"/>
            <a:ext cx="2590801" cy="449133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This is Wisdom.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He is missing.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Find him.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1395F2-C2E6-47C5-8033-EF736C98D5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2156615"/>
            <a:ext cx="2870093" cy="46251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966E747-6304-4446-91CC-7EB20136D143}"/>
              </a:ext>
            </a:extLst>
          </p:cNvPr>
          <p:cNvSpPr txBox="1"/>
          <p:nvPr/>
        </p:nvSpPr>
        <p:spPr>
          <a:xfrm>
            <a:off x="3962400" y="3733800"/>
            <a:ext cx="441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</a:rPr>
              <a:t>Missing</a:t>
            </a:r>
          </a:p>
        </p:txBody>
      </p:sp>
    </p:spTree>
    <p:extLst>
      <p:ext uri="{BB962C8B-B14F-4D97-AF65-F5344CB8AC3E}">
        <p14:creationId xmlns:p14="http://schemas.microsoft.com/office/powerpoint/2010/main" val="1475393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2590800" cy="1708150"/>
          </a:xfrm>
        </p:spPr>
        <p:txBody>
          <a:bodyPr>
            <a:normAutofit fontScale="90000"/>
          </a:bodyPr>
          <a:lstStyle/>
          <a:p>
            <a:r>
              <a:rPr lang="en-US" sz="1800" dirty="0">
                <a:latin typeface="+mn-lt"/>
                <a:cs typeface="Times New Roman" pitchFamily="18" charset="0"/>
              </a:rPr>
              <a:t>28 August 2017</a:t>
            </a:r>
            <a:br>
              <a:rPr lang="en-US" sz="1800" dirty="0">
                <a:latin typeface="+mn-lt"/>
                <a:cs typeface="Times New Roman" pitchFamily="18" charset="0"/>
              </a:rPr>
            </a:br>
            <a:br>
              <a:rPr lang="en-US" sz="1800" dirty="0">
                <a:latin typeface="+mn-lt"/>
                <a:cs typeface="Times New Roman" pitchFamily="18" charset="0"/>
              </a:rPr>
            </a:br>
            <a:r>
              <a:rPr lang="en-US" sz="1800" dirty="0">
                <a:latin typeface="+mn-lt"/>
                <a:cs typeface="Times New Roman" pitchFamily="18" charset="0"/>
              </a:rPr>
              <a:t>SWBAT: Use contextual skills to "find wisdom"; defend thesis using evidence </a:t>
            </a:r>
            <a:br>
              <a:rPr lang="en-US" sz="1800" dirty="0">
                <a:latin typeface="Times New Roman" pitchFamily="18" charset="0"/>
                <a:cs typeface="Times New Roman" pitchFamily="18" charset="0"/>
              </a:rPr>
            </a:b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61503" y="228600"/>
            <a:ext cx="5867400" cy="65532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b="1" i="1" dirty="0">
                <a:cs typeface="Times New Roman" pitchFamily="18" charset="0"/>
              </a:rPr>
              <a:t>Finding Common Ground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b="1" i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i="1" dirty="0">
                <a:solidFill>
                  <a:srgbClr val="0070C0"/>
                </a:solidFill>
                <a:cs typeface="Times New Roman" pitchFamily="18" charset="0"/>
              </a:rPr>
              <a:t>“Finding Wisdom”</a:t>
            </a:r>
            <a:endParaRPr lang="en-US" sz="2400" b="1" i="1" dirty="0">
              <a:solidFill>
                <a:schemeClr val="tx1"/>
              </a:solidFill>
              <a:cs typeface="Times New Roman" pitchFamily="18" charset="0"/>
            </a:endParaRPr>
          </a:p>
          <a:p>
            <a:pPr algn="ctr">
              <a:buNone/>
              <a:defRPr/>
            </a:pPr>
            <a:r>
              <a:rPr lang="en-US" sz="2400" b="1" i="1" dirty="0">
                <a:solidFill>
                  <a:schemeClr val="tx1"/>
                </a:solidFill>
                <a:cs typeface="Times New Roman" pitchFamily="18" charset="0"/>
                <a:hlinkClick r:id="rId2"/>
              </a:rPr>
              <a:t>http://homanhasclasses.weebly.com/</a:t>
            </a:r>
            <a:endParaRPr lang="en-US" sz="2400" b="1" i="1" dirty="0">
              <a:solidFill>
                <a:schemeClr val="tx1"/>
              </a:solidFill>
              <a:cs typeface="Times New Roman" pitchFamily="18" charset="0"/>
            </a:endParaRPr>
          </a:p>
          <a:p>
            <a:pPr algn="ctr">
              <a:buNone/>
              <a:defRPr/>
            </a:pPr>
            <a:endParaRPr lang="en-US" sz="2400" b="1" i="1" dirty="0">
              <a:solidFill>
                <a:schemeClr val="tx1"/>
              </a:solidFill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i="1" dirty="0">
              <a:solidFill>
                <a:schemeClr val="tx1"/>
              </a:solidFill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i="1" dirty="0">
              <a:solidFill>
                <a:schemeClr val="tx1"/>
              </a:solidFill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>
              <a:solidFill>
                <a:schemeClr val="tx1"/>
              </a:solidFill>
              <a:cs typeface="Times New Roman" pitchFamily="18" charset="0"/>
            </a:endParaRPr>
          </a:p>
          <a:p>
            <a:pPr marL="58738" indent="-58738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>
              <a:solidFill>
                <a:schemeClr val="tx1"/>
              </a:solidFill>
              <a:cs typeface="Times New Roman" pitchFamily="18" charset="0"/>
            </a:endParaRPr>
          </a:p>
          <a:p>
            <a:pPr marL="58738" indent="-58738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0" y="1752600"/>
            <a:ext cx="2743200" cy="5105400"/>
          </a:xfrm>
        </p:spPr>
        <p:txBody>
          <a:bodyPr rtlCol="0">
            <a:noAutofit/>
          </a:bodyPr>
          <a:lstStyle/>
          <a:p>
            <a:r>
              <a:rPr lang="en-US" sz="1600" b="1" dirty="0" err="1">
                <a:cs typeface="Times New Roman" pitchFamily="18" charset="0"/>
              </a:rPr>
              <a:t>Bellwork</a:t>
            </a:r>
            <a:r>
              <a:rPr lang="en-US" sz="1600" b="1" dirty="0">
                <a:cs typeface="Times New Roman" pitchFamily="18" charset="0"/>
              </a:rPr>
              <a:t> (10 minutes)</a:t>
            </a:r>
            <a:endParaRPr lang="en-US" sz="1600" b="1" i="1" dirty="0">
              <a:cs typeface="Times New Roman" pitchFamily="18" charset="0"/>
            </a:endParaRP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Agenda (2 minutes)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Skills (20 minutes)</a:t>
            </a:r>
          </a:p>
          <a:p>
            <a:r>
              <a:rPr lang="en-US" sz="1600" b="1" i="1" dirty="0">
                <a:cs typeface="Times New Roman" pitchFamily="18" charset="0"/>
              </a:rPr>
              <a:t>Editing manifesto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Workshop (45 minutes)</a:t>
            </a:r>
          </a:p>
          <a:p>
            <a:r>
              <a:rPr lang="en-US" sz="1600" b="1" i="1" dirty="0">
                <a:cs typeface="Times New Roman" pitchFamily="18" charset="0"/>
              </a:rPr>
              <a:t>Finding Wisdom</a:t>
            </a:r>
          </a:p>
          <a:p>
            <a:r>
              <a:rPr lang="en-US" sz="1600" b="1" dirty="0">
                <a:cs typeface="Times New Roman" pitchFamily="18" charset="0"/>
              </a:rPr>
              <a:t> </a:t>
            </a:r>
          </a:p>
          <a:p>
            <a:r>
              <a:rPr lang="en-US" sz="1600" b="1" dirty="0">
                <a:cs typeface="Times New Roman" pitchFamily="18" charset="0"/>
              </a:rPr>
              <a:t>Peace/Out (5 minutes)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1600" b="1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0" name="TextBox 9"/>
          <p:cNvSpPr txBox="1">
            <a:spLocks noChangeArrowheads="1"/>
          </p:cNvSpPr>
          <p:nvPr/>
        </p:nvSpPr>
        <p:spPr bwMode="auto">
          <a:xfrm>
            <a:off x="3190103" y="685800"/>
            <a:ext cx="5638800" cy="46166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latin typeface="Calibri" pitchFamily="34" charset="0"/>
              </a:rPr>
              <a:t>DBQ Practice</a:t>
            </a:r>
          </a:p>
        </p:txBody>
      </p:sp>
      <p:sp>
        <p:nvSpPr>
          <p:cNvPr id="3" name="Arrow: Left 2">
            <a:extLst>
              <a:ext uri="{FF2B5EF4-FFF2-40B4-BE49-F238E27FC236}">
                <a16:creationId xmlns:a16="http://schemas.microsoft.com/office/drawing/2014/main" id="{438E99D5-BC1B-4E29-A73D-B15C9648CB4D}"/>
              </a:ext>
            </a:extLst>
          </p:cNvPr>
          <p:cNvSpPr/>
          <p:nvPr/>
        </p:nvSpPr>
        <p:spPr>
          <a:xfrm>
            <a:off x="6274538" y="2209800"/>
            <a:ext cx="2590801" cy="449133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You have clues.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1395F2-C2E6-47C5-8033-EF736C98D5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2438400"/>
            <a:ext cx="2870093" cy="462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29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304800"/>
            <a:ext cx="3200400" cy="1905000"/>
          </a:xfrm>
        </p:spPr>
        <p:txBody>
          <a:bodyPr>
            <a:noAutofit/>
          </a:bodyPr>
          <a:lstStyle/>
          <a:p>
            <a:r>
              <a:rPr lang="en-US" sz="1800" dirty="0">
                <a:cs typeface="Times New Roman" pitchFamily="18" charset="0"/>
              </a:rPr>
              <a:t>August 29, 2016</a:t>
            </a:r>
            <a:br>
              <a:rPr lang="en-US" sz="1800" dirty="0">
                <a:cs typeface="Times New Roman" pitchFamily="18" charset="0"/>
              </a:rPr>
            </a:br>
            <a:br>
              <a:rPr lang="en-US" sz="1800" dirty="0">
                <a:cs typeface="Times New Roman" pitchFamily="18" charset="0"/>
              </a:rPr>
            </a:br>
            <a:r>
              <a:rPr lang="en-US" sz="1800" dirty="0">
                <a:cs typeface="Times New Roman" pitchFamily="18" charset="0"/>
              </a:rPr>
              <a:t>SWBAT: Explain classroom  policies and procedures.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71800" y="304800"/>
            <a:ext cx="5638800" cy="582295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800" b="1" i="1" dirty="0">
                <a:cs typeface="Times New Roman" pitchFamily="18" charset="0"/>
              </a:rPr>
              <a:t>RELATIONSHIPS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" y="1981200"/>
            <a:ext cx="2438399" cy="4371440"/>
          </a:xfrm>
        </p:spPr>
        <p:txBody>
          <a:bodyPr>
            <a:normAutofit/>
          </a:bodyPr>
          <a:lstStyle/>
          <a:p>
            <a:r>
              <a:rPr lang="en-US" sz="1600" b="1" dirty="0" err="1">
                <a:cs typeface="Times New Roman" pitchFamily="18" charset="0"/>
              </a:rPr>
              <a:t>Bellwork</a:t>
            </a:r>
            <a:r>
              <a:rPr lang="en-US" sz="1600" b="1" dirty="0">
                <a:cs typeface="Times New Roman" pitchFamily="18" charset="0"/>
              </a:rPr>
              <a:t> (10 minutes)</a:t>
            </a:r>
            <a:endParaRPr lang="en-US" sz="1600" b="1" i="1" dirty="0">
              <a:cs typeface="Times New Roman" pitchFamily="18" charset="0"/>
            </a:endParaRP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Agenda (2 minutes)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Skills (20 minutes)</a:t>
            </a:r>
          </a:p>
          <a:p>
            <a:r>
              <a:rPr lang="en-US" sz="1600" b="1" i="1" dirty="0">
                <a:cs typeface="Times New Roman" pitchFamily="18" charset="0"/>
              </a:rPr>
              <a:t>Editing manifesto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Workshop (45 minutes)</a:t>
            </a:r>
          </a:p>
          <a:p>
            <a:r>
              <a:rPr lang="en-US" sz="1600" b="1" i="1" dirty="0">
                <a:cs typeface="Times New Roman" pitchFamily="18" charset="0"/>
              </a:rPr>
              <a:t>Finding Wisdom</a:t>
            </a:r>
          </a:p>
          <a:p>
            <a:r>
              <a:rPr lang="en-US" sz="1600" b="1" dirty="0">
                <a:cs typeface="Times New Roman" pitchFamily="18" charset="0"/>
              </a:rPr>
              <a:t> </a:t>
            </a:r>
          </a:p>
          <a:p>
            <a:r>
              <a:rPr lang="en-US" sz="1600" b="1" dirty="0">
                <a:cs typeface="Times New Roman" pitchFamily="18" charset="0"/>
              </a:rPr>
              <a:t>Peace/Out (5 minutes)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42805" y="1447800"/>
            <a:ext cx="4358195" cy="305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0" y="762000"/>
            <a:ext cx="4191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+mj-lt"/>
                <a:cs typeface="Times New Roman" pitchFamily="18" charset="0"/>
              </a:rPr>
              <a:t>HOMEWORK</a:t>
            </a:r>
            <a:endParaRPr lang="en-US" sz="2000" dirty="0">
              <a:latin typeface="+mj-lt"/>
              <a:cs typeface="Times New Roman" pitchFamily="18" charset="0"/>
            </a:endParaRP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95600" y="4625864"/>
            <a:ext cx="5943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2000" b="1" dirty="0"/>
              <a:t>Revise manifesto as needed. Add in a quote per category for final product. </a:t>
            </a:r>
            <a:r>
              <a:rPr lang="en-US" b="1" dirty="0"/>
              <a:t>(check “Imbedding” tool)</a:t>
            </a:r>
          </a:p>
          <a:p>
            <a:pPr marL="457200" indent="-457200">
              <a:buAutoNum type="arabicPeriod"/>
            </a:pPr>
            <a:endParaRPr lang="en-US" sz="2000" b="1" dirty="0"/>
          </a:p>
          <a:p>
            <a:pPr marL="457200" indent="-457200">
              <a:buAutoNum type="arabicPeriod"/>
            </a:pPr>
            <a:r>
              <a:rPr lang="en-US" sz="2000" b="1" dirty="0"/>
              <a:t>Think about “Finding Wisdom” project... Was it fun? Frustrating? Can you make connections b/t the documents and the search?</a:t>
            </a:r>
          </a:p>
          <a:p>
            <a:pPr marL="457200" indent="-457200">
              <a:buAutoNum type="arabicPeriod"/>
            </a:pPr>
            <a:endParaRPr lang="en-US" sz="2000" b="1" dirty="0"/>
          </a:p>
          <a:p>
            <a:pPr marL="457200" indent="-457200">
              <a:buAutoNum type="arabicPeriod"/>
            </a:pPr>
            <a:endParaRPr lang="en-US" sz="2000" b="1" dirty="0"/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756624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2590800" cy="1708150"/>
          </a:xfrm>
        </p:spPr>
        <p:txBody>
          <a:bodyPr>
            <a:normAutofit fontScale="90000"/>
          </a:bodyPr>
          <a:lstStyle/>
          <a:p>
            <a:r>
              <a:rPr lang="en-US" sz="1800" dirty="0">
                <a:latin typeface="+mn-lt"/>
                <a:cs typeface="Times New Roman" pitchFamily="18" charset="0"/>
              </a:rPr>
              <a:t>28 August 2017</a:t>
            </a:r>
            <a:br>
              <a:rPr lang="en-US" sz="1800" dirty="0">
                <a:latin typeface="+mn-lt"/>
                <a:cs typeface="Times New Roman" pitchFamily="18" charset="0"/>
              </a:rPr>
            </a:br>
            <a:br>
              <a:rPr lang="en-US" sz="1800" dirty="0">
                <a:latin typeface="+mn-lt"/>
                <a:cs typeface="Times New Roman" pitchFamily="18" charset="0"/>
              </a:rPr>
            </a:br>
            <a:r>
              <a:rPr lang="en-US" sz="1800" dirty="0">
                <a:latin typeface="+mn-lt"/>
                <a:cs typeface="Times New Roman" pitchFamily="18" charset="0"/>
              </a:rPr>
              <a:t>SWBAT: Use contextual skills to "find wisdom"; defend thesis using evidence </a:t>
            </a:r>
            <a:br>
              <a:rPr lang="en-US" sz="1800" dirty="0">
                <a:latin typeface="Times New Roman" pitchFamily="18" charset="0"/>
                <a:cs typeface="Times New Roman" pitchFamily="18" charset="0"/>
              </a:rPr>
            </a:b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71800" y="304800"/>
            <a:ext cx="5638800" cy="582295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b="1" i="1" dirty="0">
                <a:cs typeface="Times New Roman" pitchFamily="18" charset="0"/>
              </a:rPr>
              <a:t>Finding Common Ground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b="1" i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i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  <a:defRPr/>
            </a:pPr>
            <a:r>
              <a:rPr lang="en-US" sz="2400" b="1" i="1" dirty="0">
                <a:cs typeface="Times New Roman" pitchFamily="18" charset="0"/>
              </a:rPr>
              <a:t>Using third person.</a:t>
            </a:r>
            <a:endParaRPr lang="en-US" sz="24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0" y="1752600"/>
            <a:ext cx="2743200" cy="5105400"/>
          </a:xfrm>
        </p:spPr>
        <p:txBody>
          <a:bodyPr rtlCol="0">
            <a:noAutofit/>
          </a:bodyPr>
          <a:lstStyle/>
          <a:p>
            <a:r>
              <a:rPr lang="en-US" sz="1600" b="1" dirty="0" err="1">
                <a:cs typeface="Times New Roman" pitchFamily="18" charset="0"/>
              </a:rPr>
              <a:t>Bellwork</a:t>
            </a:r>
            <a:r>
              <a:rPr lang="en-US" sz="1600" b="1" dirty="0">
                <a:cs typeface="Times New Roman" pitchFamily="18" charset="0"/>
              </a:rPr>
              <a:t> (20 minutes)</a:t>
            </a:r>
            <a:endParaRPr lang="en-US" sz="1600" b="1" i="1" dirty="0">
              <a:cs typeface="Times New Roman" pitchFamily="18" charset="0"/>
            </a:endParaRP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Agenda (2 minutes)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Skills (30 minutes)</a:t>
            </a:r>
          </a:p>
          <a:p>
            <a:r>
              <a:rPr lang="en-US" sz="1600" b="1" i="1" dirty="0">
                <a:cs typeface="Times New Roman" pitchFamily="18" charset="0"/>
              </a:rPr>
              <a:t>Editing exit tickets</a:t>
            </a:r>
          </a:p>
          <a:p>
            <a:r>
              <a:rPr lang="en-US" sz="1600" b="1" i="1" dirty="0">
                <a:cs typeface="Times New Roman" pitchFamily="18" charset="0"/>
              </a:rPr>
              <a:t>Notetaking/Rules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Workshop (30 minutes)</a:t>
            </a:r>
          </a:p>
          <a:p>
            <a:r>
              <a:rPr lang="en-US" sz="1600" b="1" dirty="0">
                <a:cs typeface="Times New Roman" pitchFamily="18" charset="0"/>
              </a:rPr>
              <a:t>Stations</a:t>
            </a:r>
          </a:p>
          <a:p>
            <a:r>
              <a:rPr lang="en-US" sz="1600" b="1" dirty="0">
                <a:cs typeface="Times New Roman" pitchFamily="18" charset="0"/>
              </a:rPr>
              <a:t>    </a:t>
            </a:r>
            <a:r>
              <a:rPr lang="en-US" sz="1600" b="1" i="1" dirty="0">
                <a:cs typeface="Times New Roman" pitchFamily="18" charset="0"/>
              </a:rPr>
              <a:t>Supply Drive</a:t>
            </a:r>
          </a:p>
          <a:p>
            <a:r>
              <a:rPr lang="en-US" sz="1600" b="1" i="1" dirty="0">
                <a:cs typeface="Times New Roman" pitchFamily="18" charset="0"/>
              </a:rPr>
              <a:t>    Picture</a:t>
            </a:r>
          </a:p>
          <a:p>
            <a:r>
              <a:rPr lang="en-US" sz="1600" b="1" i="1" dirty="0">
                <a:cs typeface="Times New Roman" pitchFamily="18" charset="0"/>
              </a:rPr>
              <a:t>    Manifesto</a:t>
            </a:r>
          </a:p>
          <a:p>
            <a:r>
              <a:rPr lang="en-US" sz="1600" b="1" dirty="0">
                <a:cs typeface="Times New Roman" pitchFamily="18" charset="0"/>
              </a:rPr>
              <a:t> </a:t>
            </a:r>
          </a:p>
          <a:p>
            <a:r>
              <a:rPr lang="en-US" sz="1600" b="1" dirty="0">
                <a:cs typeface="Times New Roman" pitchFamily="18" charset="0"/>
              </a:rPr>
              <a:t>Peace/Out (5 minutes)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1600" b="1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8" name="Picture 2" descr="C:\Users\Pam\AppData\Local\Microsoft\Windows\Temporary Internet Files\Content.IE5\5C79V61Z\MP90040739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57150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8" descr="8292433-blank-yellow-admission-ticket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2754312" y="1029423"/>
            <a:ext cx="607377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Box 9"/>
          <p:cNvSpPr txBox="1">
            <a:spLocks noChangeArrowheads="1"/>
          </p:cNvSpPr>
          <p:nvPr/>
        </p:nvSpPr>
        <p:spPr bwMode="auto">
          <a:xfrm>
            <a:off x="2993463" y="840636"/>
            <a:ext cx="5638800" cy="2893100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cs typeface="Times New Roman" pitchFamily="18" charset="0"/>
              </a:rPr>
              <a:t>Write on a piece of scratch paper</a:t>
            </a:r>
          </a:p>
          <a:p>
            <a:pPr algn="ctr"/>
            <a:r>
              <a:rPr lang="en-US" sz="2400" b="1" dirty="0">
                <a:cs typeface="Times New Roman" pitchFamily="18" charset="0"/>
              </a:rPr>
              <a:t>MLA HEADING/WITH BLOCK</a:t>
            </a:r>
          </a:p>
          <a:p>
            <a:pPr algn="ctr"/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3200" b="1" i="1" dirty="0">
                <a:cs typeface="Times New Roman" pitchFamily="18" charset="0"/>
              </a:rPr>
              <a:t>NONE</a:t>
            </a:r>
          </a:p>
          <a:p>
            <a:pPr algn="ctr"/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Calibri" pitchFamily="34" charset="0"/>
            </a:endParaRPr>
          </a:p>
        </p:txBody>
      </p:sp>
      <p:sp>
        <p:nvSpPr>
          <p:cNvPr id="13" name="Bent-Up Arrow 12"/>
          <p:cNvSpPr/>
          <p:nvPr/>
        </p:nvSpPr>
        <p:spPr>
          <a:xfrm rot="19161060">
            <a:off x="7436134" y="3437849"/>
            <a:ext cx="1350277" cy="1677279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3048000" cy="1676400"/>
          </a:xfrm>
        </p:spPr>
        <p:txBody>
          <a:bodyPr>
            <a:noAutofit/>
          </a:bodyPr>
          <a:lstStyle/>
          <a:p>
            <a:r>
              <a:rPr lang="en-US" sz="1800" dirty="0">
                <a:cs typeface="Times New Roman" pitchFamily="18" charset="0"/>
              </a:rPr>
              <a:t>28 August 2017</a:t>
            </a:r>
            <a:br>
              <a:rPr lang="en-US" sz="1800" dirty="0">
                <a:cs typeface="Times New Roman" pitchFamily="18" charset="0"/>
              </a:rPr>
            </a:br>
            <a:br>
              <a:rPr lang="en-US" sz="1800" dirty="0">
                <a:cs typeface="Times New Roman" pitchFamily="18" charset="0"/>
              </a:rPr>
            </a:br>
            <a:r>
              <a:rPr lang="en-US" sz="1800" dirty="0">
                <a:cs typeface="Times New Roman" pitchFamily="18" charset="0"/>
              </a:rPr>
              <a:t>SWBAT: Use contextual skills to "find wisdom"; defend thesis using evidence 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0" y="304800"/>
            <a:ext cx="5715000" cy="6248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" b="1" i="1" dirty="0">
                <a:latin typeface="+mj-lt"/>
                <a:cs typeface="Times New Roman" pitchFamily="18" charset="0"/>
              </a:rPr>
              <a:t>UPCOMING- EVEN DAY</a:t>
            </a:r>
          </a:p>
          <a:p>
            <a:pPr algn="ctr">
              <a:buNone/>
            </a:pPr>
            <a:endParaRPr lang="en-US" sz="2000" b="1" i="1" dirty="0">
              <a:cs typeface="Times New Roman" pitchFamily="18" charset="0"/>
            </a:endParaRPr>
          </a:p>
          <a:p>
            <a:pPr algn="ctr">
              <a:buNone/>
            </a:pPr>
            <a:endParaRPr lang="en-US" sz="2000" b="1" i="1" dirty="0">
              <a:cs typeface="Times New Roman" pitchFamily="18" charset="0"/>
            </a:endParaRPr>
          </a:p>
          <a:p>
            <a:pPr algn="ctr">
              <a:buNone/>
            </a:pPr>
            <a:endParaRPr lang="en-US" sz="5400" b="1" i="1" dirty="0">
              <a:cs typeface="Times New Roman" pitchFamily="18" charset="0"/>
            </a:endParaRPr>
          </a:p>
          <a:p>
            <a:pPr algn="ctr">
              <a:buNone/>
            </a:pPr>
            <a:endParaRPr lang="en-US" sz="5400" b="1" i="1" dirty="0">
              <a:cs typeface="Times New Roman" pitchFamily="18" charset="0"/>
            </a:endParaRPr>
          </a:p>
          <a:p>
            <a:pPr algn="ctr">
              <a:buNone/>
            </a:pPr>
            <a:endParaRPr lang="en-US" sz="5400" b="1" i="1" u="sng" dirty="0">
              <a:solidFill>
                <a:srgbClr val="00B0F0"/>
              </a:solidFill>
              <a:cs typeface="Times New Roman" pitchFamily="18" charset="0"/>
            </a:endParaRPr>
          </a:p>
          <a:p>
            <a:pPr algn="ctr">
              <a:buNone/>
            </a:pPr>
            <a:endParaRPr lang="en-US" sz="5000" b="1" i="1" u="sng" dirty="0">
              <a:latin typeface="+mj-lt"/>
              <a:cs typeface="Times New Roman" pitchFamily="18" charset="0"/>
            </a:endParaRPr>
          </a:p>
          <a:p>
            <a:pPr algn="ctr">
              <a:buNone/>
            </a:pPr>
            <a:endParaRPr lang="en-US" sz="5000" b="1" i="1" u="sng" dirty="0">
              <a:latin typeface="+mj-lt"/>
              <a:cs typeface="Times New Roman" pitchFamily="18" charset="0"/>
            </a:endParaRPr>
          </a:p>
          <a:p>
            <a:pPr algn="ctr">
              <a:buNone/>
            </a:pPr>
            <a:endParaRPr lang="en-US" sz="2400" b="1" i="1" u="sng" dirty="0">
              <a:latin typeface="+mj-lt"/>
              <a:cs typeface="Times New Roman" pitchFamily="18" charset="0"/>
            </a:endParaRPr>
          </a:p>
          <a:p>
            <a:pPr algn="ctr">
              <a:buNone/>
            </a:pPr>
            <a:endParaRPr lang="en-US" sz="2400" b="1" i="1" u="sng" dirty="0">
              <a:latin typeface="+mj-lt"/>
              <a:cs typeface="Times New Roman" pitchFamily="18" charset="0"/>
            </a:endParaRPr>
          </a:p>
          <a:p>
            <a:pPr algn="ctr">
              <a:buNone/>
            </a:pPr>
            <a:endParaRPr lang="en-US" sz="2400" b="1" i="1" u="sng" dirty="0">
              <a:latin typeface="+mj-lt"/>
              <a:cs typeface="Times New Roman" pitchFamily="18" charset="0"/>
            </a:endParaRPr>
          </a:p>
          <a:p>
            <a:pPr algn="ctr">
              <a:buNone/>
            </a:pPr>
            <a:endParaRPr lang="en-US" sz="2400" b="1" i="1" u="sng" dirty="0">
              <a:latin typeface="+mj-lt"/>
              <a:cs typeface="Times New Roman" pitchFamily="18" charset="0"/>
            </a:endParaRPr>
          </a:p>
          <a:p>
            <a:pPr algn="ctr">
              <a:buNone/>
            </a:pPr>
            <a:endParaRPr lang="en-US" sz="2400" b="1" i="1" u="sng" dirty="0">
              <a:latin typeface="+mj-lt"/>
              <a:cs typeface="Times New Roman" pitchFamily="18" charset="0"/>
            </a:endParaRPr>
          </a:p>
          <a:p>
            <a:pPr algn="ctr">
              <a:buNone/>
            </a:pPr>
            <a:endParaRPr lang="en-US" sz="2400" b="1" i="1" u="sng" dirty="0">
              <a:latin typeface="+mj-lt"/>
              <a:cs typeface="Times New Roman" pitchFamily="18" charset="0"/>
            </a:endParaRPr>
          </a:p>
          <a:p>
            <a:pPr algn="ctr">
              <a:buNone/>
            </a:pPr>
            <a:endParaRPr lang="en-US" sz="2400" b="1" i="1" u="sng" dirty="0">
              <a:latin typeface="+mj-lt"/>
              <a:cs typeface="Times New Roman" pitchFamily="18" charset="0"/>
            </a:endParaRPr>
          </a:p>
          <a:p>
            <a:pPr algn="ctr">
              <a:buNone/>
            </a:pPr>
            <a:endParaRPr lang="en-US" sz="2400" b="1" i="1" u="sng" dirty="0">
              <a:latin typeface="+mj-lt"/>
              <a:cs typeface="Times New Roman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0" y="1676400"/>
            <a:ext cx="2743200" cy="5181600"/>
          </a:xfrm>
        </p:spPr>
        <p:txBody>
          <a:bodyPr>
            <a:normAutofit/>
          </a:bodyPr>
          <a:lstStyle/>
          <a:p>
            <a:endParaRPr lang="en-US" b="1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ma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800" y="228600"/>
            <a:ext cx="762000" cy="762000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720786"/>
              </p:ext>
            </p:extLst>
          </p:nvPr>
        </p:nvGraphicFramePr>
        <p:xfrm>
          <a:off x="3048000" y="838200"/>
          <a:ext cx="6096000" cy="601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198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2400" b="1" i="0" u="sng" dirty="0">
                        <a:solidFill>
                          <a:schemeClr val="tx1"/>
                        </a:solidFill>
                        <a:cs typeface="Times New Roman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400" b="1" i="0" u="sng" dirty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THIS WEEK</a:t>
                      </a:r>
                      <a:endParaRPr lang="en-US" sz="2400" u="sng" dirty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en-US" sz="2400" b="1" i="1" u="sng" dirty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8/28</a:t>
                      </a:r>
                    </a:p>
                    <a:p>
                      <a:pPr algn="ctr">
                        <a:buNone/>
                      </a:pPr>
                      <a:r>
                        <a:rPr lang="en-US" sz="2400" b="1" i="1" dirty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Group Project</a:t>
                      </a:r>
                    </a:p>
                    <a:p>
                      <a:pPr algn="ctr">
                        <a:buNone/>
                      </a:pPr>
                      <a:endParaRPr lang="en-US" sz="1200" b="1" i="1" dirty="0">
                        <a:solidFill>
                          <a:schemeClr val="tx1"/>
                        </a:solidFill>
                        <a:cs typeface="Times New Roman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400" b="1" i="1" u="sng" dirty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8/30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dirty="0">
                          <a:solidFill>
                            <a:srgbClr val="00B050"/>
                          </a:solidFill>
                          <a:cs typeface="Times New Roman" pitchFamily="18" charset="0"/>
                        </a:rPr>
                        <a:t>Censorship letter</a:t>
                      </a:r>
                      <a:endParaRPr lang="en-US" sz="2400" b="1" i="1" u="sng" dirty="0">
                        <a:solidFill>
                          <a:schemeClr val="tx1"/>
                        </a:solidFill>
                        <a:cs typeface="Times New Roman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400" b="1" i="1" dirty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“Finding Wisdom” work</a:t>
                      </a:r>
                    </a:p>
                    <a:p>
                      <a:pPr algn="ctr">
                        <a:buNone/>
                      </a:pPr>
                      <a:endParaRPr lang="en-US" sz="1200" b="1" i="1" dirty="0">
                        <a:solidFill>
                          <a:schemeClr val="tx1"/>
                        </a:solidFill>
                        <a:cs typeface="Times New Roman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400" b="1" i="1" u="sng" dirty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9/1</a:t>
                      </a:r>
                    </a:p>
                    <a:p>
                      <a:pPr algn="ctr">
                        <a:buNone/>
                      </a:pPr>
                      <a:r>
                        <a:rPr lang="en-US" sz="2400" b="1" i="1" dirty="0">
                          <a:solidFill>
                            <a:srgbClr val="C00000"/>
                          </a:solidFill>
                          <a:cs typeface="Times New Roman" pitchFamily="18" charset="0"/>
                        </a:rPr>
                        <a:t>“Manifesto” DUE</a:t>
                      </a:r>
                    </a:p>
                    <a:p>
                      <a:pPr algn="ctr">
                        <a:buNone/>
                      </a:pPr>
                      <a:r>
                        <a:rPr lang="en-US" sz="2400" b="1" i="1" dirty="0">
                          <a:solidFill>
                            <a:srgbClr val="C00000"/>
                          </a:solidFill>
                          <a:cs typeface="Times New Roman" pitchFamily="18" charset="0"/>
                        </a:rPr>
                        <a:t>Permission DUE</a:t>
                      </a:r>
                      <a:r>
                        <a:rPr lang="en-US" sz="2400" b="1" i="1" dirty="0">
                          <a:cs typeface="Times New Roman" pitchFamily="18" charset="0"/>
                        </a:rPr>
                        <a:t>9/7</a:t>
                      </a:r>
                    </a:p>
                    <a:p>
                      <a:pPr algn="ctr">
                        <a:buNone/>
                      </a:pPr>
                      <a:r>
                        <a:rPr lang="en-US" sz="2400" b="1" i="1" u="sng" dirty="0">
                          <a:solidFill>
                            <a:srgbClr val="00B050"/>
                          </a:solidFill>
                          <a:cs typeface="Times New Roman" pitchFamily="18" charset="0"/>
                        </a:rPr>
                        <a:t>Censorship unit </a:t>
                      </a:r>
                      <a:r>
                        <a:rPr lang="en-US" sz="2400" b="1" i="1" dirty="0">
                          <a:solidFill>
                            <a:srgbClr val="00B050"/>
                          </a:solidFill>
                          <a:cs typeface="Times New Roman" pitchFamily="18" charset="0"/>
                        </a:rPr>
                        <a:t>begins (read over weekend?)</a:t>
                      </a:r>
                    </a:p>
                    <a:p>
                      <a:pPr algn="ctr"/>
                      <a:endParaRPr lang="en-US" sz="2400" u="sng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u="sng" dirty="0">
                          <a:solidFill>
                            <a:schemeClr val="tx1"/>
                          </a:solidFill>
                        </a:rPr>
                        <a:t>NEXT WEEK</a:t>
                      </a:r>
                    </a:p>
                    <a:p>
                      <a:pPr algn="ctr"/>
                      <a:r>
                        <a:rPr lang="en-US" sz="2400" u="none" dirty="0">
                          <a:solidFill>
                            <a:srgbClr val="7030A0"/>
                          </a:solidFill>
                        </a:rPr>
                        <a:t>NO SCHOOL ON MONDAY</a:t>
                      </a:r>
                    </a:p>
                    <a:p>
                      <a:pPr algn="ctr"/>
                      <a:endParaRPr lang="en-US" sz="2400" u="sng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400" u="sng" dirty="0">
                          <a:solidFill>
                            <a:schemeClr val="tx1"/>
                          </a:solidFill>
                        </a:rPr>
                        <a:t>9/6</a:t>
                      </a:r>
                    </a:p>
                    <a:p>
                      <a:pPr algn="ctr"/>
                      <a:r>
                        <a:rPr lang="en-US" sz="2400" u="none" dirty="0">
                          <a:solidFill>
                            <a:schemeClr val="tx1"/>
                          </a:solidFill>
                        </a:rPr>
                        <a:t>Peer editing “Wisdom”</a:t>
                      </a:r>
                    </a:p>
                    <a:p>
                      <a:pPr algn="ctr"/>
                      <a:endParaRPr lang="en-US" sz="2400" u="sng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400" u="sng" dirty="0">
                          <a:solidFill>
                            <a:schemeClr val="tx1"/>
                          </a:solidFill>
                        </a:rPr>
                        <a:t>9/8</a:t>
                      </a:r>
                    </a:p>
                    <a:p>
                      <a:pPr algn="ctr"/>
                      <a:r>
                        <a:rPr lang="en-US" sz="2400" u="none" dirty="0">
                          <a:solidFill>
                            <a:schemeClr val="tx1"/>
                          </a:solidFill>
                        </a:rPr>
                        <a:t>TBD based on pacing</a:t>
                      </a:r>
                    </a:p>
                    <a:p>
                      <a:pPr algn="ctr"/>
                      <a:r>
                        <a:rPr lang="en-US" sz="2400" u="none" dirty="0">
                          <a:solidFill>
                            <a:schemeClr val="tx1"/>
                          </a:solidFill>
                        </a:rPr>
                        <a:t>You have your book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Right Arrow 1"/>
          <p:cNvSpPr/>
          <p:nvPr/>
        </p:nvSpPr>
        <p:spPr>
          <a:xfrm>
            <a:off x="914400" y="3048000"/>
            <a:ext cx="2438400" cy="1752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Put this in your Agenda</a:t>
            </a:r>
          </a:p>
        </p:txBody>
      </p:sp>
    </p:spTree>
    <p:extLst>
      <p:ext uri="{BB962C8B-B14F-4D97-AF65-F5344CB8AC3E}">
        <p14:creationId xmlns:p14="http://schemas.microsoft.com/office/powerpoint/2010/main" val="170195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2362200" cy="1905000"/>
          </a:xfrm>
        </p:spPr>
        <p:txBody>
          <a:bodyPr>
            <a:normAutofit/>
          </a:bodyPr>
          <a:lstStyle/>
          <a:p>
            <a:r>
              <a:rPr lang="en-US" sz="1800" dirty="0">
                <a:cs typeface="Times New Roman" pitchFamily="18" charset="0"/>
              </a:rPr>
              <a:t>28 August 2017</a:t>
            </a:r>
            <a:br>
              <a:rPr lang="en-US" sz="1800" dirty="0">
                <a:cs typeface="Times New Roman" pitchFamily="18" charset="0"/>
              </a:rPr>
            </a:br>
            <a:br>
              <a:rPr lang="en-US" sz="1800" dirty="0">
                <a:cs typeface="Times New Roman" pitchFamily="18" charset="0"/>
              </a:rPr>
            </a:br>
            <a:r>
              <a:rPr lang="en-US" sz="1800" dirty="0">
                <a:cs typeface="Times New Roman" pitchFamily="18" charset="0"/>
              </a:rPr>
              <a:t>SWBAT: Use contextual skills to "find wisdom"; defend thesis using evidence 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71800" y="228600"/>
            <a:ext cx="5638800" cy="582295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b="1" i="1" dirty="0">
                <a:cs typeface="Times New Roman" pitchFamily="18" charset="0"/>
              </a:rPr>
              <a:t>Finding Common Ground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b="1" i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i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>
                <a:solidFill>
                  <a:srgbClr val="0070C0"/>
                </a:solidFill>
                <a:cs typeface="Times New Roman" pitchFamily="18" charset="0"/>
              </a:rPr>
              <a:t>Need:</a:t>
            </a:r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US" sz="2400" b="1" dirty="0">
                <a:solidFill>
                  <a:srgbClr val="0070C0"/>
                </a:solidFill>
                <a:cs typeface="Times New Roman" pitchFamily="18" charset="0"/>
              </a:rPr>
              <a:t>Very Special Marking Pen</a:t>
            </a:r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US" sz="2400" b="1" dirty="0">
                <a:solidFill>
                  <a:srgbClr val="0070C0"/>
                </a:solidFill>
                <a:cs typeface="Times New Roman" pitchFamily="18" charset="0"/>
              </a:rPr>
              <a:t>Student work “Bulldog Manifesto”</a:t>
            </a:r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US" sz="2400" b="1" dirty="0">
                <a:solidFill>
                  <a:srgbClr val="0070C0"/>
                </a:solidFill>
                <a:cs typeface="Times New Roman" pitchFamily="18" charset="0"/>
              </a:rPr>
              <a:t>Brain</a:t>
            </a:r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US" sz="2400" b="1" dirty="0">
                <a:solidFill>
                  <a:srgbClr val="0070C0"/>
                </a:solidFill>
                <a:cs typeface="Times New Roman" pitchFamily="18" charset="0"/>
              </a:rPr>
              <a:t>Ears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rgbClr val="C00000"/>
              </a:solidFill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rgbClr val="C00000"/>
              </a:solidFill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0" y="1905000"/>
            <a:ext cx="2133600" cy="4953000"/>
          </a:xfrm>
        </p:spPr>
        <p:txBody>
          <a:bodyPr rtlCol="0">
            <a:noAutofit/>
          </a:bodyPr>
          <a:lstStyle/>
          <a:p>
            <a:r>
              <a:rPr lang="en-US" sz="1600" b="1" dirty="0" err="1">
                <a:cs typeface="Times New Roman" pitchFamily="18" charset="0"/>
              </a:rPr>
              <a:t>Bellwork</a:t>
            </a:r>
            <a:r>
              <a:rPr lang="en-US" sz="1600" b="1" dirty="0">
                <a:cs typeface="Times New Roman" pitchFamily="18" charset="0"/>
              </a:rPr>
              <a:t> (10 minutes)</a:t>
            </a:r>
            <a:endParaRPr lang="en-US" sz="1600" b="1" i="1" dirty="0">
              <a:cs typeface="Times New Roman" pitchFamily="18" charset="0"/>
            </a:endParaRP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Agenda (2 minutes)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Skills (20 minutes)</a:t>
            </a:r>
          </a:p>
          <a:p>
            <a:r>
              <a:rPr lang="en-US" sz="1600" b="1" i="1" dirty="0">
                <a:cs typeface="Times New Roman" pitchFamily="18" charset="0"/>
              </a:rPr>
              <a:t>Editing manifesto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Workshop (45 minutes)</a:t>
            </a:r>
          </a:p>
          <a:p>
            <a:r>
              <a:rPr lang="en-US" sz="1600" b="1" i="1" dirty="0">
                <a:cs typeface="Times New Roman" pitchFamily="18" charset="0"/>
              </a:rPr>
              <a:t>Finding Wisdom</a:t>
            </a:r>
          </a:p>
          <a:p>
            <a:r>
              <a:rPr lang="en-US" sz="1600" b="1" dirty="0">
                <a:cs typeface="Times New Roman" pitchFamily="18" charset="0"/>
              </a:rPr>
              <a:t> </a:t>
            </a:r>
          </a:p>
          <a:p>
            <a:r>
              <a:rPr lang="en-US" sz="1600" b="1" dirty="0">
                <a:cs typeface="Times New Roman" pitchFamily="18" charset="0"/>
              </a:rPr>
              <a:t>Peace/Out (5 minutes)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65399D-C8AD-4F8C-8AE8-A13549A8D3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685800"/>
            <a:ext cx="3729038" cy="28102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475CC6C-6B0E-4527-BEE5-0D12AEF405AE}"/>
              </a:ext>
            </a:extLst>
          </p:cNvPr>
          <p:cNvSpPr txBox="1"/>
          <p:nvPr/>
        </p:nvSpPr>
        <p:spPr>
          <a:xfrm>
            <a:off x="4495800" y="96774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Peer Editing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1095E536-D3CD-4B47-95BB-7B8AF3783035}"/>
              </a:ext>
            </a:extLst>
          </p:cNvPr>
          <p:cNvSpPr/>
          <p:nvPr/>
        </p:nvSpPr>
        <p:spPr>
          <a:xfrm>
            <a:off x="844611" y="284275"/>
            <a:ext cx="3814762" cy="19517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Literary device: homophone</a:t>
            </a:r>
          </a:p>
          <a:p>
            <a:pPr algn="ctr"/>
            <a:r>
              <a:rPr lang="en-US" dirty="0"/>
              <a:t>-</a:t>
            </a:r>
            <a:r>
              <a:rPr lang="en-US" dirty="0" err="1"/>
              <a:t>nym</a:t>
            </a:r>
            <a:endParaRPr lang="en-US" dirty="0"/>
          </a:p>
          <a:p>
            <a:pPr algn="ctr"/>
            <a:r>
              <a:rPr lang="en-US" dirty="0"/>
              <a:t>-graph</a:t>
            </a:r>
          </a:p>
        </p:txBody>
      </p:sp>
    </p:spTree>
    <p:extLst>
      <p:ext uri="{BB962C8B-B14F-4D97-AF65-F5344CB8AC3E}">
        <p14:creationId xmlns:p14="http://schemas.microsoft.com/office/powerpoint/2010/main" val="3519153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2362200" cy="1905000"/>
          </a:xfrm>
        </p:spPr>
        <p:txBody>
          <a:bodyPr>
            <a:normAutofit/>
          </a:bodyPr>
          <a:lstStyle/>
          <a:p>
            <a:r>
              <a:rPr lang="en-US" sz="1800" dirty="0">
                <a:cs typeface="Times New Roman" pitchFamily="18" charset="0"/>
              </a:rPr>
              <a:t>28 August 2017</a:t>
            </a:r>
            <a:br>
              <a:rPr lang="en-US" sz="1800" dirty="0">
                <a:cs typeface="Times New Roman" pitchFamily="18" charset="0"/>
              </a:rPr>
            </a:br>
            <a:br>
              <a:rPr lang="en-US" sz="1800" dirty="0">
                <a:cs typeface="Times New Roman" pitchFamily="18" charset="0"/>
              </a:rPr>
            </a:br>
            <a:r>
              <a:rPr lang="en-US" sz="1800" dirty="0">
                <a:cs typeface="Times New Roman" pitchFamily="18" charset="0"/>
              </a:rPr>
              <a:t>SWBAT: Use contextual skills to "find wisdom"; defend thesis using evidence 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71800" y="228600"/>
            <a:ext cx="5638800" cy="582295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b="1" i="1" dirty="0">
                <a:cs typeface="Times New Roman" pitchFamily="18" charset="0"/>
              </a:rPr>
              <a:t>Finding Common Ground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b="1" i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rgbClr val="00B050"/>
              </a:solidFill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rgbClr val="00B050"/>
              </a:solidFill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>
                <a:solidFill>
                  <a:srgbClr val="00B050"/>
                </a:solidFill>
                <a:cs typeface="Times New Roman" pitchFamily="18" charset="0"/>
              </a:rPr>
              <a:t>Whatever is not present, write in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i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0" y="1905000"/>
            <a:ext cx="2209800" cy="4495800"/>
          </a:xfrm>
        </p:spPr>
        <p:txBody>
          <a:bodyPr rtlCol="0">
            <a:noAutofit/>
          </a:bodyPr>
          <a:lstStyle/>
          <a:p>
            <a:r>
              <a:rPr lang="en-US" sz="1600" b="1" dirty="0" err="1">
                <a:cs typeface="Times New Roman" pitchFamily="18" charset="0"/>
              </a:rPr>
              <a:t>Bellwork</a:t>
            </a:r>
            <a:r>
              <a:rPr lang="en-US" sz="1600" b="1" dirty="0">
                <a:cs typeface="Times New Roman" pitchFamily="18" charset="0"/>
              </a:rPr>
              <a:t> (10 minutes)</a:t>
            </a:r>
            <a:endParaRPr lang="en-US" sz="1600" b="1" i="1" dirty="0">
              <a:cs typeface="Times New Roman" pitchFamily="18" charset="0"/>
            </a:endParaRP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Agenda (2 minutes)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Skills (20 minutes)</a:t>
            </a:r>
          </a:p>
          <a:p>
            <a:r>
              <a:rPr lang="en-US" sz="1600" b="1" i="1" dirty="0">
                <a:cs typeface="Times New Roman" pitchFamily="18" charset="0"/>
              </a:rPr>
              <a:t>Editing manifesto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Workshop (45 minutes)</a:t>
            </a:r>
          </a:p>
          <a:p>
            <a:r>
              <a:rPr lang="en-US" sz="1600" b="1" i="1" dirty="0">
                <a:cs typeface="Times New Roman" pitchFamily="18" charset="0"/>
              </a:rPr>
              <a:t>Finding Wisdom</a:t>
            </a:r>
          </a:p>
          <a:p>
            <a:r>
              <a:rPr lang="en-US" sz="1600" b="1" dirty="0">
                <a:cs typeface="Times New Roman" pitchFamily="18" charset="0"/>
              </a:rPr>
              <a:t> </a:t>
            </a:r>
          </a:p>
          <a:p>
            <a:r>
              <a:rPr lang="en-US" sz="1600" b="1" dirty="0">
                <a:cs typeface="Times New Roman" pitchFamily="18" charset="0"/>
              </a:rPr>
              <a:t>Peace/Out (5 minutes)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0" name="TextBox 9"/>
          <p:cNvSpPr txBox="1">
            <a:spLocks noChangeArrowheads="1"/>
          </p:cNvSpPr>
          <p:nvPr/>
        </p:nvSpPr>
        <p:spPr bwMode="auto">
          <a:xfrm>
            <a:off x="2552700" y="2842617"/>
            <a:ext cx="6477000" cy="4555093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cs typeface="Times New Roman" pitchFamily="18" charset="0"/>
              </a:rPr>
              <a:t>MLA heading		</a:t>
            </a:r>
          </a:p>
          <a:p>
            <a:pPr algn="ctr"/>
            <a:r>
              <a:rPr lang="en-US" sz="2400" b="1" dirty="0">
                <a:cs typeface="Times New Roman" pitchFamily="18" charset="0"/>
              </a:rPr>
              <a:t>Title</a:t>
            </a:r>
          </a:p>
          <a:p>
            <a:pPr algn="ctr"/>
            <a:r>
              <a:rPr lang="en-US" sz="2400" b="1" dirty="0">
                <a:cs typeface="Times New Roman" pitchFamily="18" charset="0"/>
              </a:rPr>
              <a:t>(Bulldog Manifesto?)</a:t>
            </a:r>
          </a:p>
          <a:p>
            <a:pPr algn="ctr"/>
            <a:r>
              <a:rPr lang="en-US" sz="2400" b="1" dirty="0">
                <a:cs typeface="Times New Roman" pitchFamily="18" charset="0"/>
              </a:rPr>
              <a:t>(Student Manifesto?)</a:t>
            </a:r>
          </a:p>
          <a:p>
            <a:endParaRPr lang="en-US" sz="2400" b="1" dirty="0">
              <a:cs typeface="Times New Roman" pitchFamily="18" charset="0"/>
            </a:endParaRPr>
          </a:p>
          <a:p>
            <a:r>
              <a:rPr lang="en-US" sz="2400" b="1" dirty="0">
                <a:cs typeface="Times New Roman" pitchFamily="18" charset="0"/>
              </a:rPr>
              <a:t>Categories</a:t>
            </a:r>
          </a:p>
          <a:p>
            <a:r>
              <a:rPr lang="en-US" sz="2400" b="1" dirty="0">
                <a:cs typeface="Times New Roman" pitchFamily="18" charset="0"/>
              </a:rPr>
              <a:t>Reading</a:t>
            </a:r>
          </a:p>
          <a:p>
            <a:r>
              <a:rPr lang="en-US" sz="2400" b="1" dirty="0">
                <a:cs typeface="Times New Roman" pitchFamily="18" charset="0"/>
              </a:rPr>
              <a:t>Writing</a:t>
            </a:r>
          </a:p>
          <a:p>
            <a:r>
              <a:rPr lang="en-US" sz="2400" b="1" dirty="0">
                <a:cs typeface="Times New Roman" pitchFamily="18" charset="0"/>
              </a:rPr>
              <a:t>Relationship</a:t>
            </a:r>
          </a:p>
          <a:p>
            <a:endParaRPr lang="en-US" sz="2800" b="1" dirty="0">
              <a:cs typeface="Times New Roman" pitchFamily="18" charset="0"/>
            </a:endParaRPr>
          </a:p>
          <a:p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Calibri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2578B0-27A3-4F4B-9E21-230714816A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609600"/>
            <a:ext cx="1295400" cy="97624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E4B383D-A899-4202-B722-7CE280D17832}"/>
              </a:ext>
            </a:extLst>
          </p:cNvPr>
          <p:cNvSpPr/>
          <p:nvPr/>
        </p:nvSpPr>
        <p:spPr>
          <a:xfrm>
            <a:off x="5073898" y="728390"/>
            <a:ext cx="13269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Peer Editing</a:t>
            </a:r>
          </a:p>
        </p:txBody>
      </p:sp>
    </p:spTree>
    <p:extLst>
      <p:ext uri="{BB962C8B-B14F-4D97-AF65-F5344CB8AC3E}">
        <p14:creationId xmlns:p14="http://schemas.microsoft.com/office/powerpoint/2010/main" val="1758441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2590800" cy="1708150"/>
          </a:xfrm>
        </p:spPr>
        <p:txBody>
          <a:bodyPr>
            <a:normAutofit fontScale="90000"/>
          </a:bodyPr>
          <a:lstStyle/>
          <a:p>
            <a:r>
              <a:rPr lang="en-US" sz="1800" dirty="0">
                <a:latin typeface="+mn-lt"/>
                <a:cs typeface="Times New Roman" pitchFamily="18" charset="0"/>
              </a:rPr>
              <a:t>28 August 2017</a:t>
            </a:r>
            <a:br>
              <a:rPr lang="en-US" sz="1800" dirty="0">
                <a:latin typeface="+mn-lt"/>
                <a:cs typeface="Times New Roman" pitchFamily="18" charset="0"/>
              </a:rPr>
            </a:br>
            <a:br>
              <a:rPr lang="en-US" sz="1800" dirty="0">
                <a:latin typeface="+mn-lt"/>
                <a:cs typeface="Times New Roman" pitchFamily="18" charset="0"/>
              </a:rPr>
            </a:br>
            <a:r>
              <a:rPr lang="en-US" sz="1800" dirty="0">
                <a:latin typeface="+mn-lt"/>
                <a:cs typeface="Times New Roman" pitchFamily="18" charset="0"/>
              </a:rPr>
              <a:t>SWBAT: Use contextual skills to "find wisdom"; defend thesis using evidence </a:t>
            </a:r>
            <a:br>
              <a:rPr lang="en-US" sz="1800" dirty="0">
                <a:latin typeface="Times New Roman" pitchFamily="18" charset="0"/>
                <a:cs typeface="Times New Roman" pitchFamily="18" charset="0"/>
              </a:rPr>
            </a:b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71800" y="304800"/>
            <a:ext cx="5638800" cy="582295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b="1" i="1" dirty="0">
                <a:cs typeface="Times New Roman" pitchFamily="18" charset="0"/>
              </a:rPr>
              <a:t>Finding Common Ground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b="1" i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i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" y="1752600"/>
            <a:ext cx="2286000" cy="4876800"/>
          </a:xfrm>
        </p:spPr>
        <p:txBody>
          <a:bodyPr rtlCol="0">
            <a:noAutofit/>
          </a:bodyPr>
          <a:lstStyle/>
          <a:p>
            <a:r>
              <a:rPr lang="en-US" sz="1600" b="1" dirty="0" err="1">
                <a:cs typeface="Times New Roman" pitchFamily="18" charset="0"/>
              </a:rPr>
              <a:t>Bellwork</a:t>
            </a:r>
            <a:r>
              <a:rPr lang="en-US" sz="1600" b="1" dirty="0">
                <a:cs typeface="Times New Roman" pitchFamily="18" charset="0"/>
              </a:rPr>
              <a:t> (10 minutes)</a:t>
            </a:r>
            <a:endParaRPr lang="en-US" sz="1600" b="1" i="1" dirty="0">
              <a:cs typeface="Times New Roman" pitchFamily="18" charset="0"/>
            </a:endParaRP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Agenda (2 minutes)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Skills (20 minutes)</a:t>
            </a:r>
          </a:p>
          <a:p>
            <a:r>
              <a:rPr lang="en-US" sz="1600" b="1" i="1" dirty="0">
                <a:cs typeface="Times New Roman" pitchFamily="18" charset="0"/>
              </a:rPr>
              <a:t>Editing manifesto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Workshop (45 minutes)</a:t>
            </a:r>
          </a:p>
          <a:p>
            <a:r>
              <a:rPr lang="en-US" sz="1600" b="1" i="1" dirty="0">
                <a:cs typeface="Times New Roman" pitchFamily="18" charset="0"/>
              </a:rPr>
              <a:t>Finding Wisdom</a:t>
            </a:r>
          </a:p>
          <a:p>
            <a:r>
              <a:rPr lang="en-US" sz="1600" b="1" dirty="0">
                <a:cs typeface="Times New Roman" pitchFamily="18" charset="0"/>
              </a:rPr>
              <a:t> </a:t>
            </a:r>
          </a:p>
          <a:p>
            <a:r>
              <a:rPr lang="en-US" sz="1600" b="1" dirty="0">
                <a:cs typeface="Times New Roman" pitchFamily="18" charset="0"/>
              </a:rPr>
              <a:t>Peace/Out (5 minutes)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1600" b="1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0" name="TextBox 9"/>
          <p:cNvSpPr txBox="1">
            <a:spLocks noChangeArrowheads="1"/>
          </p:cNvSpPr>
          <p:nvPr/>
        </p:nvSpPr>
        <p:spPr bwMode="auto">
          <a:xfrm>
            <a:off x="2994074" y="854075"/>
            <a:ext cx="5638800" cy="738664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cs typeface="Times New Roman" pitchFamily="18" charset="0"/>
              </a:rPr>
              <a:t>Station Rotations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Calibri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E15B0E6-5BC8-4857-B611-42FEFA97AC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7730398"/>
              </p:ext>
            </p:extLst>
          </p:nvPr>
        </p:nvGraphicFramePr>
        <p:xfrm>
          <a:off x="2765474" y="1981200"/>
          <a:ext cx="6226127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9526">
                  <a:extLst>
                    <a:ext uri="{9D8B030D-6E8A-4147-A177-3AD203B41FA5}">
                      <a16:colId xmlns:a16="http://schemas.microsoft.com/office/drawing/2014/main" val="2894405175"/>
                    </a:ext>
                  </a:extLst>
                </a:gridCol>
                <a:gridCol w="529921">
                  <a:extLst>
                    <a:ext uri="{9D8B030D-6E8A-4147-A177-3AD203B41FA5}">
                      <a16:colId xmlns:a16="http://schemas.microsoft.com/office/drawing/2014/main" val="868525707"/>
                    </a:ext>
                  </a:extLst>
                </a:gridCol>
                <a:gridCol w="2746680">
                  <a:extLst>
                    <a:ext uri="{9D8B030D-6E8A-4147-A177-3AD203B41FA5}">
                      <a16:colId xmlns:a16="http://schemas.microsoft.com/office/drawing/2014/main" val="2543297231"/>
                    </a:ext>
                  </a:extLst>
                </a:gridCol>
              </a:tblGrid>
              <a:tr h="28956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1.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 “Manifesto”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Read my “Model”</a:t>
                      </a:r>
                    </a:p>
                    <a:p>
                      <a:pPr algn="l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Use same categories to create your own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2.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Supply Drive “poster”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Check my model for information needed</a:t>
                      </a:r>
                    </a:p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Working in teams, use my information to create your own</a:t>
                      </a:r>
                    </a:p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(I do not need 20 copies)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854212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418170A-6645-401B-A269-EE99449923E6}"/>
              </a:ext>
            </a:extLst>
          </p:cNvPr>
          <p:cNvSpPr txBox="1"/>
          <p:nvPr/>
        </p:nvSpPr>
        <p:spPr>
          <a:xfrm>
            <a:off x="6172200" y="3581400"/>
            <a:ext cx="281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455346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2590800" cy="1708150"/>
          </a:xfrm>
        </p:spPr>
        <p:txBody>
          <a:bodyPr>
            <a:normAutofit fontScale="90000"/>
          </a:bodyPr>
          <a:lstStyle/>
          <a:p>
            <a:r>
              <a:rPr lang="en-US" sz="1800" dirty="0">
                <a:latin typeface="+mn-lt"/>
                <a:cs typeface="Times New Roman" pitchFamily="18" charset="0"/>
              </a:rPr>
              <a:t>28 August 2017</a:t>
            </a:r>
            <a:br>
              <a:rPr lang="en-US" sz="1800" dirty="0">
                <a:latin typeface="+mn-lt"/>
                <a:cs typeface="Times New Roman" pitchFamily="18" charset="0"/>
              </a:rPr>
            </a:br>
            <a:br>
              <a:rPr lang="en-US" sz="1800" dirty="0">
                <a:latin typeface="+mn-lt"/>
                <a:cs typeface="Times New Roman" pitchFamily="18" charset="0"/>
              </a:rPr>
            </a:br>
            <a:r>
              <a:rPr lang="en-US" sz="1800" dirty="0">
                <a:latin typeface="+mn-lt"/>
                <a:cs typeface="Times New Roman" pitchFamily="18" charset="0"/>
              </a:rPr>
              <a:t>SWBAT: Use contextual skills to "find wisdom"; defend thesis using evidence </a:t>
            </a:r>
            <a:br>
              <a:rPr lang="en-US" sz="1800" dirty="0">
                <a:latin typeface="Times New Roman" pitchFamily="18" charset="0"/>
                <a:cs typeface="Times New Roman" pitchFamily="18" charset="0"/>
              </a:rPr>
            </a:b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71800" y="304800"/>
            <a:ext cx="5867400" cy="65532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b="1" i="1" dirty="0">
                <a:cs typeface="Times New Roman" pitchFamily="18" charset="0"/>
              </a:rPr>
              <a:t>Finding Common Ground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b="1" i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i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r>
              <a:rPr lang="en-US" sz="2400" b="1" i="1" dirty="0">
                <a:solidFill>
                  <a:schemeClr val="tx1"/>
                </a:solidFill>
                <a:cs typeface="Times New Roman" pitchFamily="18" charset="0"/>
              </a:rPr>
              <a:t>Manifesto (n): </a:t>
            </a:r>
            <a:r>
              <a:rPr lang="en-US" sz="2400" dirty="0"/>
              <a:t>a written statement that describes the policies, goals, and opinions of a person or group </a:t>
            </a:r>
            <a:endParaRPr lang="en-US" sz="2400" b="1" i="1" dirty="0">
              <a:solidFill>
                <a:schemeClr val="tx1"/>
              </a:solidFill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0" y="1752600"/>
            <a:ext cx="2743200" cy="5105400"/>
          </a:xfrm>
        </p:spPr>
        <p:txBody>
          <a:bodyPr rtlCol="0">
            <a:noAutofit/>
          </a:bodyPr>
          <a:lstStyle/>
          <a:p>
            <a:r>
              <a:rPr lang="en-US" sz="1600" b="1" dirty="0" err="1">
                <a:cs typeface="Times New Roman" pitchFamily="18" charset="0"/>
              </a:rPr>
              <a:t>Bellwork</a:t>
            </a:r>
            <a:r>
              <a:rPr lang="en-US" sz="1600" b="1" dirty="0">
                <a:cs typeface="Times New Roman" pitchFamily="18" charset="0"/>
              </a:rPr>
              <a:t> (10 minutes)</a:t>
            </a:r>
            <a:endParaRPr lang="en-US" sz="1600" b="1" i="1" dirty="0">
              <a:cs typeface="Times New Roman" pitchFamily="18" charset="0"/>
            </a:endParaRP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Agenda (2 minutes)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Skills (20 minutes)</a:t>
            </a:r>
          </a:p>
          <a:p>
            <a:r>
              <a:rPr lang="en-US" sz="1600" b="1" i="1" dirty="0">
                <a:cs typeface="Times New Roman" pitchFamily="18" charset="0"/>
              </a:rPr>
              <a:t>Editing manifesto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Workshop (45 minutes)</a:t>
            </a:r>
          </a:p>
          <a:p>
            <a:r>
              <a:rPr lang="en-US" sz="1600" b="1" i="1" dirty="0">
                <a:cs typeface="Times New Roman" pitchFamily="18" charset="0"/>
              </a:rPr>
              <a:t>Finding Wisdom</a:t>
            </a:r>
          </a:p>
          <a:p>
            <a:r>
              <a:rPr lang="en-US" sz="1600" b="1" dirty="0">
                <a:cs typeface="Times New Roman" pitchFamily="18" charset="0"/>
              </a:rPr>
              <a:t> </a:t>
            </a:r>
          </a:p>
          <a:p>
            <a:r>
              <a:rPr lang="en-US" sz="1600" b="1" dirty="0">
                <a:cs typeface="Times New Roman" pitchFamily="18" charset="0"/>
              </a:rPr>
              <a:t>Peace/Out (5 minutes)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1600" b="1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0" name="TextBox 9"/>
          <p:cNvSpPr txBox="1">
            <a:spLocks noChangeArrowheads="1"/>
          </p:cNvSpPr>
          <p:nvPr/>
        </p:nvSpPr>
        <p:spPr bwMode="auto">
          <a:xfrm>
            <a:off x="2994074" y="854075"/>
            <a:ext cx="5638800" cy="3631763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cs typeface="Times New Roman" pitchFamily="18" charset="0"/>
              </a:rPr>
              <a:t>Station Rotations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en-US" sz="2800" b="1" dirty="0">
                <a:cs typeface="Times New Roman" pitchFamily="18" charset="0"/>
              </a:rPr>
              <a:t>1.</a:t>
            </a:r>
          </a:p>
          <a:p>
            <a:pPr lvl="0" algn="ctr">
              <a:defRPr/>
            </a:pPr>
            <a:r>
              <a:rPr lang="en-US" sz="2800" b="1" dirty="0">
                <a:cs typeface="Times New Roman" pitchFamily="18" charset="0"/>
              </a:rPr>
              <a:t> “Manifesto”</a:t>
            </a:r>
          </a:p>
          <a:p>
            <a:pPr lvl="0" algn="ctr">
              <a:defRPr/>
            </a:pPr>
            <a:r>
              <a:rPr lang="en-US" sz="2400" b="1" dirty="0">
                <a:solidFill>
                  <a:srgbClr val="0070C0"/>
                </a:solidFill>
                <a:cs typeface="Times New Roman" pitchFamily="18" charset="0"/>
              </a:rPr>
              <a:t>Need:</a:t>
            </a:r>
          </a:p>
          <a:p>
            <a:pPr lvl="0" algn="ctr">
              <a:defRPr/>
            </a:pPr>
            <a:r>
              <a:rPr lang="en-US" sz="2400" b="1" dirty="0">
                <a:solidFill>
                  <a:srgbClr val="0070C0"/>
                </a:solidFill>
                <a:cs typeface="Times New Roman" pitchFamily="18" charset="0"/>
              </a:rPr>
              <a:t>Model, paper pen/pencil, brain</a:t>
            </a:r>
          </a:p>
          <a:p>
            <a:pPr algn="ctr"/>
            <a:endParaRPr lang="en-US" sz="2800" dirty="0"/>
          </a:p>
          <a:p>
            <a:endParaRPr lang="en-US" sz="2800" dirty="0"/>
          </a:p>
          <a:p>
            <a:pPr algn="ctr"/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718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2590800" cy="1708150"/>
          </a:xfrm>
        </p:spPr>
        <p:txBody>
          <a:bodyPr>
            <a:normAutofit fontScale="90000"/>
          </a:bodyPr>
          <a:lstStyle/>
          <a:p>
            <a:r>
              <a:rPr lang="en-US" sz="1800" dirty="0">
                <a:latin typeface="+mn-lt"/>
                <a:cs typeface="Times New Roman" pitchFamily="18" charset="0"/>
              </a:rPr>
              <a:t>28 August 2017</a:t>
            </a:r>
            <a:br>
              <a:rPr lang="en-US" sz="1800" dirty="0">
                <a:latin typeface="+mn-lt"/>
                <a:cs typeface="Times New Roman" pitchFamily="18" charset="0"/>
              </a:rPr>
            </a:br>
            <a:br>
              <a:rPr lang="en-US" sz="1800" dirty="0">
                <a:latin typeface="+mn-lt"/>
                <a:cs typeface="Times New Roman" pitchFamily="18" charset="0"/>
              </a:rPr>
            </a:br>
            <a:r>
              <a:rPr lang="en-US" sz="1800" dirty="0">
                <a:latin typeface="+mn-lt"/>
                <a:cs typeface="Times New Roman" pitchFamily="18" charset="0"/>
              </a:rPr>
              <a:t>SWBAT: Use contextual skills to "find wisdom"; defend thesis using evidence </a:t>
            </a:r>
            <a:br>
              <a:rPr lang="en-US" sz="1800" dirty="0">
                <a:latin typeface="Times New Roman" pitchFamily="18" charset="0"/>
                <a:cs typeface="Times New Roman" pitchFamily="18" charset="0"/>
              </a:rPr>
            </a:b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71800" y="304800"/>
            <a:ext cx="5867400" cy="65532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b="1" i="1" dirty="0">
                <a:cs typeface="Times New Roman" pitchFamily="18" charset="0"/>
              </a:rPr>
              <a:t>Finding Common Ground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b="1" i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i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8738" indent="-5873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>
                <a:solidFill>
                  <a:schemeClr val="tx1"/>
                </a:solidFill>
                <a:cs typeface="Times New Roman" pitchFamily="18" charset="0"/>
              </a:rPr>
              <a:t>Ex: “I have always been a strong writer, this year I will remain open to criticism and not take it personally”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0" y="1752600"/>
            <a:ext cx="2514600" cy="4953000"/>
          </a:xfrm>
        </p:spPr>
        <p:txBody>
          <a:bodyPr rtlCol="0">
            <a:noAutofit/>
          </a:bodyPr>
          <a:lstStyle/>
          <a:p>
            <a:r>
              <a:rPr lang="en-US" sz="1600" b="1" dirty="0" err="1">
                <a:cs typeface="Times New Roman" pitchFamily="18" charset="0"/>
              </a:rPr>
              <a:t>Bellwork</a:t>
            </a:r>
            <a:r>
              <a:rPr lang="en-US" sz="1600" b="1" dirty="0">
                <a:cs typeface="Times New Roman" pitchFamily="18" charset="0"/>
              </a:rPr>
              <a:t> (10 minutes)</a:t>
            </a:r>
            <a:endParaRPr lang="en-US" sz="1600" b="1" i="1" dirty="0">
              <a:cs typeface="Times New Roman" pitchFamily="18" charset="0"/>
            </a:endParaRP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Agenda (2 minutes)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Skills (20 minutes)</a:t>
            </a:r>
          </a:p>
          <a:p>
            <a:r>
              <a:rPr lang="en-US" sz="1600" b="1" i="1" dirty="0">
                <a:cs typeface="Times New Roman" pitchFamily="18" charset="0"/>
              </a:rPr>
              <a:t>Editing manifesto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Workshop (45 minutes)</a:t>
            </a:r>
          </a:p>
          <a:p>
            <a:r>
              <a:rPr lang="en-US" sz="1600" b="1" i="1" dirty="0">
                <a:cs typeface="Times New Roman" pitchFamily="18" charset="0"/>
              </a:rPr>
              <a:t>Finding Wisdom</a:t>
            </a:r>
          </a:p>
          <a:p>
            <a:r>
              <a:rPr lang="en-US" sz="1600" b="1" dirty="0">
                <a:cs typeface="Times New Roman" pitchFamily="18" charset="0"/>
              </a:rPr>
              <a:t> </a:t>
            </a:r>
          </a:p>
          <a:p>
            <a:r>
              <a:rPr lang="en-US" sz="1600" b="1" dirty="0">
                <a:cs typeface="Times New Roman" pitchFamily="18" charset="0"/>
              </a:rPr>
              <a:t>Peace/Out (5 minutes)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1600" b="1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0" name="TextBox 9"/>
          <p:cNvSpPr txBox="1">
            <a:spLocks noChangeArrowheads="1"/>
          </p:cNvSpPr>
          <p:nvPr/>
        </p:nvSpPr>
        <p:spPr bwMode="auto">
          <a:xfrm>
            <a:off x="2994074" y="854075"/>
            <a:ext cx="5638800" cy="1600438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cs typeface="Times New Roman" pitchFamily="18" charset="0"/>
              </a:rPr>
              <a:t>Station Rotations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en-US" sz="2800" b="1" dirty="0">
                <a:cs typeface="Times New Roman" pitchFamily="18" charset="0"/>
              </a:rPr>
              <a:t>1.</a:t>
            </a:r>
          </a:p>
          <a:p>
            <a:pPr lvl="0" algn="ctr">
              <a:defRPr/>
            </a:pPr>
            <a:r>
              <a:rPr lang="en-US" sz="2800" b="1" dirty="0">
                <a:cs typeface="Times New Roman" pitchFamily="18" charset="0"/>
              </a:rPr>
              <a:t> “Manifesto”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Calibri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6152906-E764-4864-8AFD-83F3E595F1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971711"/>
              </p:ext>
            </p:extLst>
          </p:nvPr>
        </p:nvGraphicFramePr>
        <p:xfrm>
          <a:off x="2971800" y="2925163"/>
          <a:ext cx="6069036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3012">
                  <a:extLst>
                    <a:ext uri="{9D8B030D-6E8A-4147-A177-3AD203B41FA5}">
                      <a16:colId xmlns:a16="http://schemas.microsoft.com/office/drawing/2014/main" val="1187702023"/>
                    </a:ext>
                  </a:extLst>
                </a:gridCol>
                <a:gridCol w="2023012">
                  <a:extLst>
                    <a:ext uri="{9D8B030D-6E8A-4147-A177-3AD203B41FA5}">
                      <a16:colId xmlns:a16="http://schemas.microsoft.com/office/drawing/2014/main" val="1229578873"/>
                    </a:ext>
                  </a:extLst>
                </a:gridCol>
                <a:gridCol w="2023012">
                  <a:extLst>
                    <a:ext uri="{9D8B030D-6E8A-4147-A177-3AD203B41FA5}">
                      <a16:colId xmlns:a16="http://schemas.microsoft.com/office/drawing/2014/main" val="15663834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Annotate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Document name</a:t>
                      </a:r>
                    </a:p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Categories</a:t>
                      </a:r>
                    </a:p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Determine</a:t>
                      </a:r>
                    </a:p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What was author doing? What was her tone?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Create</a:t>
                      </a:r>
                    </a:p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Your own “manifesto”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3533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6495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2590800" cy="1708150"/>
          </a:xfrm>
        </p:spPr>
        <p:txBody>
          <a:bodyPr>
            <a:normAutofit fontScale="90000"/>
          </a:bodyPr>
          <a:lstStyle/>
          <a:p>
            <a:r>
              <a:rPr lang="en-US" sz="1800" dirty="0">
                <a:latin typeface="+mn-lt"/>
                <a:cs typeface="Times New Roman" pitchFamily="18" charset="0"/>
              </a:rPr>
              <a:t>28 August 2017</a:t>
            </a:r>
            <a:br>
              <a:rPr lang="en-US" sz="1800" dirty="0">
                <a:latin typeface="+mn-lt"/>
                <a:cs typeface="Times New Roman" pitchFamily="18" charset="0"/>
              </a:rPr>
            </a:br>
            <a:br>
              <a:rPr lang="en-US" sz="1800" dirty="0">
                <a:latin typeface="+mn-lt"/>
                <a:cs typeface="Times New Roman" pitchFamily="18" charset="0"/>
              </a:rPr>
            </a:br>
            <a:r>
              <a:rPr lang="en-US" sz="1800" dirty="0">
                <a:latin typeface="+mn-lt"/>
                <a:cs typeface="Times New Roman" pitchFamily="18" charset="0"/>
              </a:rPr>
              <a:t>SWBAT: Use contextual skills to "find wisdom"; defend thesis using evidence </a:t>
            </a:r>
            <a:br>
              <a:rPr lang="en-US" sz="1800" dirty="0">
                <a:latin typeface="Times New Roman" pitchFamily="18" charset="0"/>
                <a:cs typeface="Times New Roman" pitchFamily="18" charset="0"/>
              </a:rPr>
            </a:b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71800" y="304800"/>
            <a:ext cx="5867400" cy="65532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b="1" i="1" dirty="0">
                <a:cs typeface="Times New Roman" pitchFamily="18" charset="0"/>
              </a:rPr>
              <a:t>Finding Common Ground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b="1" i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i="1" dirty="0">
                <a:solidFill>
                  <a:schemeClr val="tx1"/>
                </a:solidFill>
                <a:cs typeface="Times New Roman" pitchFamily="18" charset="0"/>
              </a:rPr>
              <a:t>Writing</a:t>
            </a:r>
          </a:p>
          <a:p>
            <a:pPr marL="58738" indent="-5873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I have always been a strong writer, this year I will remain open to criticism and not take it personally</a:t>
            </a:r>
          </a:p>
          <a:p>
            <a:pPr marL="58738" indent="-58738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dirty="0">
              <a:solidFill>
                <a:schemeClr val="tx1"/>
              </a:solidFill>
              <a:cs typeface="Times New Roman" pitchFamily="18" charset="0"/>
            </a:endParaRPr>
          </a:p>
          <a:p>
            <a:pPr marL="58738" indent="-5873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I will try to write in new genres.</a:t>
            </a:r>
          </a:p>
          <a:p>
            <a:pPr marL="58738" indent="-58738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>
              <a:solidFill>
                <a:schemeClr val="tx1"/>
              </a:solidFill>
              <a:cs typeface="Times New Roman" pitchFamily="18" charset="0"/>
            </a:endParaRPr>
          </a:p>
          <a:p>
            <a:pPr marL="58738" indent="-5873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i="1" dirty="0">
                <a:solidFill>
                  <a:schemeClr val="tx1"/>
                </a:solidFill>
                <a:cs typeface="Times New Roman" pitchFamily="18" charset="0"/>
              </a:rPr>
              <a:t>Reading</a:t>
            </a:r>
          </a:p>
          <a:p>
            <a:pPr marL="58738" indent="-5873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I will not decide something is too hard and just give up, I’ll accept that this might be part of the struggle of learning.</a:t>
            </a:r>
          </a:p>
          <a:p>
            <a:pPr marL="58738" indent="-58738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>
              <a:solidFill>
                <a:schemeClr val="tx1"/>
              </a:solidFill>
              <a:cs typeface="Times New Roman" pitchFamily="18" charset="0"/>
            </a:endParaRPr>
          </a:p>
          <a:p>
            <a:pPr marL="58738" indent="-58738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0" y="1752600"/>
            <a:ext cx="2743200" cy="5105400"/>
          </a:xfrm>
        </p:spPr>
        <p:txBody>
          <a:bodyPr rtlCol="0">
            <a:noAutofit/>
          </a:bodyPr>
          <a:lstStyle/>
          <a:p>
            <a:r>
              <a:rPr lang="en-US" sz="1600" b="1" dirty="0" err="1">
                <a:cs typeface="Times New Roman" pitchFamily="18" charset="0"/>
              </a:rPr>
              <a:t>Bellwork</a:t>
            </a:r>
            <a:r>
              <a:rPr lang="en-US" sz="1600" b="1" dirty="0">
                <a:cs typeface="Times New Roman" pitchFamily="18" charset="0"/>
              </a:rPr>
              <a:t> (10 minutes)</a:t>
            </a:r>
            <a:endParaRPr lang="en-US" sz="1600" b="1" i="1" dirty="0">
              <a:cs typeface="Times New Roman" pitchFamily="18" charset="0"/>
            </a:endParaRP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Agenda (2 minutes)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Skills (20 minutes)</a:t>
            </a:r>
          </a:p>
          <a:p>
            <a:r>
              <a:rPr lang="en-US" sz="1600" b="1" i="1" dirty="0">
                <a:cs typeface="Times New Roman" pitchFamily="18" charset="0"/>
              </a:rPr>
              <a:t>Editing manifesto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Workshop (45 minutes)</a:t>
            </a:r>
          </a:p>
          <a:p>
            <a:r>
              <a:rPr lang="en-US" sz="1600" b="1" i="1" dirty="0">
                <a:cs typeface="Times New Roman" pitchFamily="18" charset="0"/>
              </a:rPr>
              <a:t>Finding Wisdom</a:t>
            </a:r>
          </a:p>
          <a:p>
            <a:r>
              <a:rPr lang="en-US" sz="1600" b="1" dirty="0">
                <a:cs typeface="Times New Roman" pitchFamily="18" charset="0"/>
              </a:rPr>
              <a:t> </a:t>
            </a:r>
          </a:p>
          <a:p>
            <a:r>
              <a:rPr lang="en-US" sz="1600" b="1" dirty="0">
                <a:cs typeface="Times New Roman" pitchFamily="18" charset="0"/>
              </a:rPr>
              <a:t>Peace/Out (5 minutes)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1600" b="1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0" name="TextBox 9"/>
          <p:cNvSpPr txBox="1">
            <a:spLocks noChangeArrowheads="1"/>
          </p:cNvSpPr>
          <p:nvPr/>
        </p:nvSpPr>
        <p:spPr bwMode="auto">
          <a:xfrm>
            <a:off x="3124200" y="609600"/>
            <a:ext cx="5638800" cy="1600438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cs typeface="Times New Roman" pitchFamily="18" charset="0"/>
              </a:rPr>
              <a:t>Station Rotations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en-US" sz="2800" b="1" dirty="0">
                <a:cs typeface="Times New Roman" pitchFamily="18" charset="0"/>
              </a:rPr>
              <a:t>1.</a:t>
            </a:r>
          </a:p>
          <a:p>
            <a:pPr lvl="0" algn="ctr">
              <a:defRPr/>
            </a:pPr>
            <a:r>
              <a:rPr lang="en-US" sz="2800" b="1" dirty="0">
                <a:cs typeface="Times New Roman" pitchFamily="18" charset="0"/>
              </a:rPr>
              <a:t> “Manifesto”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Calibri" pitchFamily="34" charset="0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ED9E3770-D0D9-4698-88D2-ABDCDEA313E1}"/>
              </a:ext>
            </a:extLst>
          </p:cNvPr>
          <p:cNvSpPr/>
          <p:nvPr/>
        </p:nvSpPr>
        <p:spPr>
          <a:xfrm>
            <a:off x="381000" y="1752600"/>
            <a:ext cx="2590800" cy="396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Examples of what you could say.</a:t>
            </a:r>
          </a:p>
        </p:txBody>
      </p:sp>
    </p:spTree>
    <p:extLst>
      <p:ext uri="{BB962C8B-B14F-4D97-AF65-F5344CB8AC3E}">
        <p14:creationId xmlns:p14="http://schemas.microsoft.com/office/powerpoint/2010/main" val="1506088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2590800" cy="1708150"/>
          </a:xfrm>
        </p:spPr>
        <p:txBody>
          <a:bodyPr>
            <a:normAutofit fontScale="90000"/>
          </a:bodyPr>
          <a:lstStyle/>
          <a:p>
            <a:r>
              <a:rPr lang="en-US" sz="1800" dirty="0">
                <a:latin typeface="+mn-lt"/>
                <a:cs typeface="Times New Roman" pitchFamily="18" charset="0"/>
              </a:rPr>
              <a:t>28 August 2017</a:t>
            </a:r>
            <a:br>
              <a:rPr lang="en-US" sz="1800" dirty="0">
                <a:latin typeface="+mn-lt"/>
                <a:cs typeface="Times New Roman" pitchFamily="18" charset="0"/>
              </a:rPr>
            </a:br>
            <a:br>
              <a:rPr lang="en-US" sz="1800" dirty="0">
                <a:latin typeface="+mn-lt"/>
                <a:cs typeface="Times New Roman" pitchFamily="18" charset="0"/>
              </a:rPr>
            </a:br>
            <a:r>
              <a:rPr lang="en-US" sz="1800" dirty="0">
                <a:latin typeface="+mn-lt"/>
                <a:cs typeface="Times New Roman" pitchFamily="18" charset="0"/>
              </a:rPr>
              <a:t>SWBAT: Use contextual skills to "find wisdom"; defend thesis using evidence </a:t>
            </a:r>
            <a:br>
              <a:rPr lang="en-US" sz="1800" dirty="0">
                <a:latin typeface="Times New Roman" pitchFamily="18" charset="0"/>
                <a:cs typeface="Times New Roman" pitchFamily="18" charset="0"/>
              </a:rPr>
            </a:b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71800" y="304800"/>
            <a:ext cx="5867400" cy="65532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b="1" i="1" dirty="0">
                <a:cs typeface="Times New Roman" pitchFamily="18" charset="0"/>
              </a:rPr>
              <a:t>Finding Common Ground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b="1" i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i="1" dirty="0">
                <a:solidFill>
                  <a:schemeClr val="tx1"/>
                </a:solidFill>
                <a:cs typeface="Times New Roman" pitchFamily="18" charset="0"/>
              </a:rPr>
              <a:t>Skill: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i="1" dirty="0">
                <a:solidFill>
                  <a:schemeClr val="tx1"/>
                </a:solidFill>
                <a:cs typeface="Times New Roman" pitchFamily="18" charset="0"/>
              </a:rPr>
              <a:t>Imbedding a quote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i="1" dirty="0">
              <a:solidFill>
                <a:schemeClr val="tx1"/>
              </a:solidFill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As a teacher, it is difficult to find time to just sit and write for myself. </a:t>
            </a:r>
            <a:r>
              <a:rPr lang="en-US" sz="2400" dirty="0">
                <a:solidFill>
                  <a:srgbClr val="0070C0"/>
                </a:solidFill>
                <a:cs typeface="Times New Roman" pitchFamily="18" charset="0"/>
              </a:rPr>
              <a:t>However, as author Doris Lessing once observed, “You only learn to be a better writer by actually writing” (Interview </a:t>
            </a:r>
            <a:r>
              <a:rPr lang="en-US" sz="2400" u="sng" dirty="0" err="1">
                <a:solidFill>
                  <a:srgbClr val="0070C0"/>
                </a:solidFill>
                <a:cs typeface="Times New Roman" pitchFamily="18" charset="0"/>
              </a:rPr>
              <a:t>NYTimes</a:t>
            </a:r>
            <a:r>
              <a:rPr lang="en-US" sz="2400" dirty="0">
                <a:solidFill>
                  <a:srgbClr val="0070C0"/>
                </a:solidFill>
                <a:cs typeface="Times New Roman" pitchFamily="18" charset="0"/>
              </a:rPr>
              <a:t>).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cs typeface="Times New Roman" pitchFamily="18" charset="0"/>
              </a:rPr>
              <a:t>This year I will try to make time to write more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-- I need to consider reactivating my blog since I like writing for an audience.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i="1" dirty="0">
              <a:solidFill>
                <a:schemeClr val="tx1"/>
              </a:solidFill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i="1" dirty="0">
              <a:solidFill>
                <a:schemeClr val="tx1"/>
              </a:solidFill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>
              <a:solidFill>
                <a:schemeClr val="tx1"/>
              </a:solidFill>
              <a:cs typeface="Times New Roman" pitchFamily="18" charset="0"/>
            </a:endParaRPr>
          </a:p>
          <a:p>
            <a:pPr marL="58738" indent="-58738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>
              <a:solidFill>
                <a:schemeClr val="tx1"/>
              </a:solidFill>
              <a:cs typeface="Times New Roman" pitchFamily="18" charset="0"/>
            </a:endParaRPr>
          </a:p>
          <a:p>
            <a:pPr marL="58738" indent="-58738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0" y="1752600"/>
            <a:ext cx="2743200" cy="5105400"/>
          </a:xfrm>
        </p:spPr>
        <p:txBody>
          <a:bodyPr rtlCol="0">
            <a:noAutofit/>
          </a:bodyPr>
          <a:lstStyle/>
          <a:p>
            <a:r>
              <a:rPr lang="en-US" sz="1600" b="1" dirty="0" err="1">
                <a:cs typeface="Times New Roman" pitchFamily="18" charset="0"/>
              </a:rPr>
              <a:t>Bellwork</a:t>
            </a:r>
            <a:r>
              <a:rPr lang="en-US" sz="1600" b="1" dirty="0">
                <a:cs typeface="Times New Roman" pitchFamily="18" charset="0"/>
              </a:rPr>
              <a:t> (10 minutes)</a:t>
            </a:r>
            <a:endParaRPr lang="en-US" sz="1600" b="1" i="1" dirty="0">
              <a:cs typeface="Times New Roman" pitchFamily="18" charset="0"/>
            </a:endParaRP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Agenda (2 minutes)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Skills (20 minutes)</a:t>
            </a:r>
          </a:p>
          <a:p>
            <a:r>
              <a:rPr lang="en-US" sz="1600" b="1" i="1" dirty="0">
                <a:cs typeface="Times New Roman" pitchFamily="18" charset="0"/>
              </a:rPr>
              <a:t>Editing manifesto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Workshop (45 minutes)</a:t>
            </a:r>
          </a:p>
          <a:p>
            <a:r>
              <a:rPr lang="en-US" sz="1600" b="1" i="1" dirty="0">
                <a:cs typeface="Times New Roman" pitchFamily="18" charset="0"/>
              </a:rPr>
              <a:t>Finding Wisdom</a:t>
            </a:r>
          </a:p>
          <a:p>
            <a:r>
              <a:rPr lang="en-US" sz="1600" b="1" dirty="0">
                <a:cs typeface="Times New Roman" pitchFamily="18" charset="0"/>
              </a:rPr>
              <a:t> </a:t>
            </a:r>
          </a:p>
          <a:p>
            <a:r>
              <a:rPr lang="en-US" sz="1600" b="1" dirty="0">
                <a:cs typeface="Times New Roman" pitchFamily="18" charset="0"/>
              </a:rPr>
              <a:t>Peace/Out (5 minutes)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1600" b="1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0" name="TextBox 9"/>
          <p:cNvSpPr txBox="1">
            <a:spLocks noChangeArrowheads="1"/>
          </p:cNvSpPr>
          <p:nvPr/>
        </p:nvSpPr>
        <p:spPr bwMode="auto">
          <a:xfrm>
            <a:off x="3124200" y="609600"/>
            <a:ext cx="5638800" cy="1600438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cs typeface="Times New Roman" pitchFamily="18" charset="0"/>
              </a:rPr>
              <a:t>Station Rotations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en-US" sz="2800" b="1" dirty="0">
                <a:cs typeface="Times New Roman" pitchFamily="18" charset="0"/>
              </a:rPr>
              <a:t>1.</a:t>
            </a:r>
          </a:p>
          <a:p>
            <a:pPr lvl="0" algn="ctr">
              <a:defRPr/>
            </a:pPr>
            <a:r>
              <a:rPr lang="en-US" sz="2800" b="1" dirty="0">
                <a:cs typeface="Times New Roman" pitchFamily="18" charset="0"/>
              </a:rPr>
              <a:t> “Manifesto”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Calibri" pitchFamily="34" charset="0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7FEBA986-FCAB-4688-8A42-2432E3D286CD}"/>
              </a:ext>
            </a:extLst>
          </p:cNvPr>
          <p:cNvSpPr/>
          <p:nvPr/>
        </p:nvSpPr>
        <p:spPr>
          <a:xfrm>
            <a:off x="304800" y="4648200"/>
            <a:ext cx="2590800" cy="1143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This was original claim</a:t>
            </a:r>
          </a:p>
        </p:txBody>
      </p:sp>
    </p:spTree>
    <p:extLst>
      <p:ext uri="{BB962C8B-B14F-4D97-AF65-F5344CB8AC3E}">
        <p14:creationId xmlns:p14="http://schemas.microsoft.com/office/powerpoint/2010/main" val="2501594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2202</TotalTime>
  <Words>1073</Words>
  <Application>Microsoft Office PowerPoint</Application>
  <PresentationFormat>On-screen Show (4:3)</PresentationFormat>
  <Paragraphs>420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28 August 2017  SWBAT: Use contextual skills to "find wisdom"; defend thesis using evidence  </vt:lpstr>
      <vt:lpstr>28 August 2017  SWBAT: Use contextual skills to "find wisdom"; defend thesis using evidence </vt:lpstr>
      <vt:lpstr>28 August 2017  SWBAT: Use contextual skills to "find wisdom"; defend thesis using evidence </vt:lpstr>
      <vt:lpstr>28 August 2017  SWBAT: Use contextual skills to "find wisdom"; defend thesis using evidence </vt:lpstr>
      <vt:lpstr>28 August 2017  SWBAT: Use contextual skills to "find wisdom"; defend thesis using evidence  </vt:lpstr>
      <vt:lpstr>28 August 2017  SWBAT: Use contextual skills to "find wisdom"; defend thesis using evidence  </vt:lpstr>
      <vt:lpstr>28 August 2017  SWBAT: Use contextual skills to "find wisdom"; defend thesis using evidence  </vt:lpstr>
      <vt:lpstr>28 August 2017  SWBAT: Use contextual skills to "find wisdom"; defend thesis using evidence  </vt:lpstr>
      <vt:lpstr>28 August 2017  SWBAT: Use contextual skills to "find wisdom"; defend thesis using evidence  </vt:lpstr>
      <vt:lpstr>28 August 2017  SWBAT: Use contextual skills to "find wisdom"; defend thesis using evidence  </vt:lpstr>
      <vt:lpstr>28 August 2017  SWBAT: Use contextual skills to "find wisdom"; defend thesis using evidence  </vt:lpstr>
      <vt:lpstr>28 August 2017  SWBAT: Use contextual skills to "find wisdom"; defend thesis using evidence  </vt:lpstr>
      <vt:lpstr>August 29, 2016  SWBAT: Explain classroom  policies and procedures.</vt:lpstr>
      <vt:lpstr>28 August 2017  SWBAT: Use contextual skills to "find wisdom"; defend thesis using evidence  </vt:lpstr>
    </vt:vector>
  </TitlesOfParts>
  <Company>Omaha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Monday, August 27, 2012  AGENDA</dc:title>
  <dc:creator>ehomanp413</dc:creator>
  <cp:lastModifiedBy>Pamela Homan</cp:lastModifiedBy>
  <cp:revision>120</cp:revision>
  <dcterms:created xsi:type="dcterms:W3CDTF">2013-08-13T23:36:25Z</dcterms:created>
  <dcterms:modified xsi:type="dcterms:W3CDTF">2017-08-28T13:04:08Z</dcterms:modified>
</cp:coreProperties>
</file>