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64" r:id="rId2"/>
    <p:sldId id="563" r:id="rId3"/>
    <p:sldId id="478" r:id="rId4"/>
    <p:sldId id="479" r:id="rId5"/>
    <p:sldId id="557" r:id="rId6"/>
    <p:sldId id="561" r:id="rId7"/>
    <p:sldId id="562" r:id="rId8"/>
    <p:sldId id="532" r:id="rId9"/>
    <p:sldId id="533" r:id="rId10"/>
    <p:sldId id="534" r:id="rId11"/>
    <p:sldId id="558" r:id="rId12"/>
    <p:sldId id="559" r:id="rId13"/>
    <p:sldId id="560" r:id="rId14"/>
    <p:sldId id="54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1" autoAdjust="0"/>
    <p:restoredTop sz="94660"/>
  </p:normalViewPr>
  <p:slideViewPr>
    <p:cSldViewPr>
      <p:cViewPr varScale="1">
        <p:scale>
          <a:sx n="67" d="100"/>
          <a:sy n="67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6431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terrapsych.com/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90500"/>
            <a:ext cx="5638800" cy="6705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800" b="1" dirty="0" smtClean="0"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r>
              <a:rPr lang="en-US" sz="2400" b="1" dirty="0" smtClean="0">
                <a:cs typeface="Times New Roman" pitchFamily="18" charset="0"/>
              </a:rPr>
              <a:t>Title: Foreign Exchange/Learner</a:t>
            </a:r>
          </a:p>
          <a:p>
            <a:pPr marL="0" indent="0">
              <a:buNone/>
            </a:pPr>
            <a:r>
              <a:rPr lang="en-US" sz="2400" b="1" dirty="0" smtClean="0">
                <a:cs typeface="Times New Roman" pitchFamily="18" charset="0"/>
              </a:rPr>
              <a:t>Who are you are a learner?</a:t>
            </a:r>
          </a:p>
          <a:p>
            <a:pPr marL="0" indent="0">
              <a:buNone/>
            </a:pPr>
            <a:endParaRPr lang="en-US" sz="2400" b="1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smtClean="0">
                <a:cs typeface="Times New Roman" pitchFamily="18" charset="0"/>
              </a:rPr>
              <a:t>What </a:t>
            </a:r>
            <a:r>
              <a:rPr lang="en-US" sz="2400" b="1">
                <a:cs typeface="Times New Roman" pitchFamily="18" charset="0"/>
              </a:rPr>
              <a:t>is your attitude toward learning?</a:t>
            </a:r>
          </a:p>
          <a:p>
            <a:pPr marL="0" indent="0"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marL="0" indent="0" defTabSz="114300">
              <a:buNone/>
            </a:pPr>
            <a:r>
              <a:rPr lang="en-US" sz="2400" b="1" dirty="0" smtClean="0">
                <a:cs typeface="Times New Roman" pitchFamily="18" charset="0"/>
              </a:rPr>
              <a:t>How do you know this?</a:t>
            </a:r>
          </a:p>
          <a:p>
            <a:pPr marL="0" indent="0" defTabSz="114300"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marL="0" indent="0" defTabSz="114300">
              <a:buNone/>
            </a:pPr>
            <a:r>
              <a:rPr lang="en-US" sz="2400" b="1" dirty="0" smtClean="0">
                <a:cs typeface="Times New Roman" pitchFamily="18" charset="0"/>
              </a:rPr>
              <a:t>Who were you when you were growing up in school?</a:t>
            </a:r>
          </a:p>
          <a:p>
            <a:pPr marL="0" indent="0" algn="ctr" defTabSz="114300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defTabSz="114300">
              <a:buNone/>
            </a:pPr>
            <a:r>
              <a:rPr lang="en-US" sz="2400" b="1" dirty="0" smtClean="0">
                <a:cs typeface="Times New Roman" pitchFamily="18" charset="0"/>
              </a:rPr>
              <a:t>How does your ability to be part of the learning process (or not) affect your learning somewhere else?</a:t>
            </a:r>
          </a:p>
          <a:p>
            <a:pPr marL="0" indent="0" defTabSz="114300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defTabSz="114300">
              <a:buNone/>
            </a:pPr>
            <a:r>
              <a:rPr lang="en-US" sz="2400" b="1" dirty="0" smtClean="0">
                <a:cs typeface="Times New Roman" pitchFamily="18" charset="0"/>
              </a:rPr>
              <a:t>What strategies do you have in place as a learner that help you now—that would help you somewhere else?</a:t>
            </a:r>
          </a:p>
          <a:p>
            <a:pPr marL="0" indent="0" defTabSz="114300">
              <a:buNone/>
            </a:pPr>
            <a:endParaRPr lang="en-US" sz="2400" b="1" dirty="0">
              <a:cs typeface="Times New Roman" pitchFamily="18" charset="0"/>
            </a:endParaRPr>
          </a:p>
          <a:p>
            <a:pPr marL="0" indent="0" algn="ctr" defTabSz="114300">
              <a:buNone/>
            </a:pPr>
            <a:endParaRPr lang="en-US" sz="1800" b="1" dirty="0">
              <a:cs typeface="Times New Roman" pitchFamily="18" charset="0"/>
            </a:endParaRPr>
          </a:p>
          <a:p>
            <a:pPr marL="0" indent="0" algn="ctr" defTabSz="114300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" y="762000"/>
            <a:ext cx="2667000" cy="4419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Again—these are things you should be thinking about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" y="224478"/>
            <a:ext cx="3028950" cy="1375721"/>
          </a:xfrm>
        </p:spPr>
        <p:txBody>
          <a:bodyPr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December 7-8, 2015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SWBAT: Use databases to pull “credible” information for research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30480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" y="1810494"/>
            <a:ext cx="3009900" cy="5047506"/>
          </a:xfrm>
        </p:spPr>
        <p:txBody>
          <a:bodyPr>
            <a:normAutofit/>
          </a:bodyPr>
          <a:lstStyle/>
          <a:p>
            <a:r>
              <a:rPr lang="en-US" sz="1800" dirty="0" err="1">
                <a:cs typeface="Times New Roman" pitchFamily="18" charset="0"/>
              </a:rPr>
              <a:t>Bellwork</a:t>
            </a:r>
            <a:r>
              <a:rPr lang="en-US" sz="1800" dirty="0">
                <a:cs typeface="Times New Roman" pitchFamily="18" charset="0"/>
              </a:rPr>
              <a:t> (10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 err="1" smtClean="0">
                <a:cs typeface="Times New Roman" pitchFamily="18" charset="0"/>
              </a:rPr>
              <a:t>TEDTalk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Agenda (2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     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Skill (20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Research project annotation(20)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Workshop (50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Library Databases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Pulling research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Peace/Out (2 minutes)</a:t>
            </a:r>
            <a:endParaRPr lang="en-US" sz="18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" name="Picture 19" descr="Diversity-iceberg-721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780" y="683918"/>
            <a:ext cx="1016040" cy="71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2102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Culture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057400"/>
            <a:ext cx="1562100" cy="990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80" y="3215640"/>
            <a:ext cx="1559719" cy="899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528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"/>
              </a:rPr>
              <a:t>Stories:</a:t>
            </a:r>
          </a:p>
          <a:p>
            <a:r>
              <a:rPr lang="en-US" u="sng" dirty="0" smtClean="0">
                <a:hlinkClick r:id=""/>
              </a:rPr>
              <a:t>www.listverse.com</a:t>
            </a:r>
            <a:endParaRPr lang="en-US" dirty="0"/>
          </a:p>
          <a:p>
            <a:r>
              <a:rPr lang="en-US" u="sng" dirty="0">
                <a:hlinkClick r:id="rId5"/>
              </a:rPr>
              <a:t>www.terrapsych.com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4550" y="1772394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 start you should be able to answer: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are children viewed?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are women viewed?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is considered educated?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is the government about?</a:t>
            </a:r>
            <a:endParaRPr lang="en-US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609600" y="3215640"/>
            <a:ext cx="3124200" cy="1203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this anymore--changed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756" y="125905"/>
            <a:ext cx="2887244" cy="1474295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December 7-8, 2015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databases to pull “credible” information for research project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73051"/>
            <a:ext cx="5638800" cy="58229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800" b="1" i="1" dirty="0" smtClean="0"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r>
              <a:rPr lang="en-US" sz="1800" b="1" i="1" dirty="0" smtClean="0">
                <a:cs typeface="Times New Roman" pitchFamily="18" charset="0"/>
              </a:rPr>
              <a:t>Current Event</a:t>
            </a: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Summary writing</a:t>
            </a:r>
            <a:endParaRPr lang="en-US" sz="24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2590801" cy="4572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Bellwork</a:t>
            </a:r>
            <a:r>
              <a:rPr lang="en-US" dirty="0">
                <a:cs typeface="Times New Roman" pitchFamily="18" charset="0"/>
              </a:rPr>
              <a:t> (10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TEDTalk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Agenda (2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    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Skill (20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Research project annotation(20)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Workshop (50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Library Databases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Pulling research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Peace/Out (2 minutes)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43400" y="838200"/>
          <a:ext cx="3200400" cy="414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508000" imgH="7128000" progId="AcroExch.Document.7">
                  <p:embed/>
                </p:oleObj>
              </mc:Choice>
              <mc:Fallback>
                <p:oleObj name="Acrobat Document" r:id="rId3" imgW="5508000" imgH="7128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414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685800" y="1371600"/>
            <a:ext cx="3569208" cy="312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is knowing background going to help you acclimate?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85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756" y="125905"/>
            <a:ext cx="2887244" cy="1474295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December 7-8, 2015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databases to pull “credible” information for research project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73051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Article Summary</a:t>
            </a:r>
          </a:p>
          <a:p>
            <a:pPr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Two paragraphs</a:t>
            </a:r>
          </a:p>
          <a:p>
            <a:pPr algn="ctr">
              <a:buNone/>
            </a:pPr>
            <a:endParaRPr lang="en-US" sz="1000" b="1" i="1" dirty="0"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400" b="1" i="1" dirty="0" smtClean="0">
                <a:cs typeface="Times New Roman" pitchFamily="18" charset="0"/>
              </a:rPr>
              <a:t>The “article” </a:t>
            </a:r>
          </a:p>
          <a:p>
            <a:pPr marL="0" indent="0"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(ICE techniques)</a:t>
            </a:r>
            <a:endParaRPr lang="en-US" sz="2400" b="1" i="1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Summarize the article</a:t>
            </a:r>
            <a:endParaRPr lang="en-US" sz="2400" b="1" i="1" dirty="0" smtClean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i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2. Why is what you pulled important?</a:t>
            </a:r>
          </a:p>
          <a:p>
            <a:pPr marL="0" indent="0"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“As a foreign exchange student in _______, knowing this information would benefit a student…</a:t>
            </a:r>
          </a:p>
          <a:p>
            <a:pPr marL="0" indent="0" algn="ctr">
              <a:buNone/>
            </a:pPr>
            <a:endParaRPr lang="en-US" sz="2400" b="1" i="1" dirty="0" smtClean="0"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90801" cy="4572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AGENDA</a:t>
            </a:r>
          </a:p>
          <a:p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Bellwork</a:t>
            </a:r>
            <a:r>
              <a:rPr lang="en-US" dirty="0">
                <a:cs typeface="Times New Roman" pitchFamily="18" charset="0"/>
              </a:rPr>
              <a:t> (10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TEDTalk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Agenda (2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    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Skill (20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Research project annotation(20)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Workshop (50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Library Databases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Pulling research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Peace/Out (2 minutes)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2663" y="3200400"/>
            <a:ext cx="2743200" cy="277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Why is article interesting? </a:t>
            </a:r>
          </a:p>
          <a:p>
            <a:pPr algn="ctr"/>
            <a:r>
              <a:rPr lang="en-US" b="1" dirty="0" smtClean="0"/>
              <a:t>Why do the people where you are going care?</a:t>
            </a:r>
            <a:endParaRPr lang="en-US" b="1" dirty="0"/>
          </a:p>
        </p:txBody>
      </p:sp>
      <p:sp>
        <p:nvSpPr>
          <p:cNvPr id="2" name="Up Arrow 1"/>
          <p:cNvSpPr/>
          <p:nvPr/>
        </p:nvSpPr>
        <p:spPr>
          <a:xfrm>
            <a:off x="6096000" y="4800600"/>
            <a:ext cx="30480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Narrative voice?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 rot="1558306">
            <a:off x="1318711" y="329796"/>
            <a:ext cx="2360358" cy="2042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is your “power verb”?</a:t>
            </a:r>
          </a:p>
          <a:p>
            <a:pPr algn="ctr"/>
            <a:r>
              <a:rPr lang="en-US" sz="2000" b="1" dirty="0" smtClean="0"/>
              <a:t>TONE?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25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756" y="125905"/>
            <a:ext cx="2887244" cy="1474295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December 7-8, 2015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databases to pull “credible” information for research project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73051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smtClean="0"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Article Summary</a:t>
            </a:r>
          </a:p>
          <a:p>
            <a:pPr algn="ctr">
              <a:buNone/>
            </a:pPr>
            <a:endParaRPr lang="en-US" sz="1000" b="1" i="1" dirty="0"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en-US" sz="2400" b="1" i="1" dirty="0" smtClean="0">
                <a:cs typeface="Times New Roman" pitchFamily="18" charset="0"/>
              </a:rPr>
              <a:t>Use a quote or fact from the actual article to go in, then use the standard elements (by who/found where/does what), THEN write information.</a:t>
            </a:r>
          </a:p>
          <a:p>
            <a:pPr marL="457200" indent="-457200" algn="ctr">
              <a:buAutoNum type="arabicPeriod"/>
            </a:pPr>
            <a:endParaRPr lang="en-US" sz="2400" b="1" i="1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i="1" dirty="0" smtClean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i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This is harder—it requires you to think about the element you want to focus the writing on.</a:t>
            </a:r>
            <a:endParaRPr lang="en-US" sz="2400" b="1" i="1" dirty="0"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90801" cy="45720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Bellwork</a:t>
            </a:r>
            <a:r>
              <a:rPr lang="en-US" dirty="0">
                <a:cs typeface="Times New Roman" pitchFamily="18" charset="0"/>
              </a:rPr>
              <a:t> (10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 err="1">
                <a:cs typeface="Times New Roman" pitchFamily="18" charset="0"/>
              </a:rPr>
              <a:t>TEDTalk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Agenda (2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    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Skill (20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Research project annotation(20)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Workshop (50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Library Databases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Pulling research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Peace/Out (2 minutes)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81000" y="838200"/>
            <a:ext cx="2971800" cy="274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For those who need a challenge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22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050"/>
            <a:ext cx="2590800" cy="668655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December 7-8, 2015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SWBAT: Use databases to pull “credible” information for research project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dirty="0" smtClean="0">
                <a:cs typeface="Times New Roman" pitchFamily="18" charset="0"/>
              </a:rPr>
              <a:t/>
            </a:r>
            <a:br>
              <a:rPr lang="en-US" sz="1800" b="0" dirty="0" smtClean="0">
                <a:cs typeface="Times New Roman" pitchFamily="18" charset="0"/>
              </a:rPr>
            </a:br>
            <a:r>
              <a:rPr lang="en-US" sz="1800" b="0" dirty="0" smtClean="0">
                <a:cs typeface="Times New Roman" pitchFamily="18" charset="0"/>
              </a:rPr>
              <a:t/>
            </a:r>
            <a:br>
              <a:rPr lang="en-US" sz="1800" b="0" dirty="0" smtClean="0">
                <a:cs typeface="Times New Roman" pitchFamily="18" charset="0"/>
              </a:rPr>
            </a:br>
            <a:r>
              <a:rPr lang="en-US" sz="1800" b="0" dirty="0" smtClean="0">
                <a:cs typeface="Times New Roman" pitchFamily="18" charset="0"/>
              </a:rPr>
              <a:t/>
            </a:r>
            <a:br>
              <a:rPr lang="en-US" sz="1800" b="0" dirty="0" smtClean="0">
                <a:cs typeface="Times New Roman" pitchFamily="18" charset="0"/>
              </a:rPr>
            </a:br>
            <a:r>
              <a:rPr lang="en-US" sz="1800" dirty="0" err="1">
                <a:cs typeface="Times New Roman" pitchFamily="18" charset="0"/>
              </a:rPr>
              <a:t>Bellwork</a:t>
            </a:r>
            <a:r>
              <a:rPr lang="en-US" sz="1800" dirty="0">
                <a:cs typeface="Times New Roman" pitchFamily="18" charset="0"/>
              </a:rPr>
              <a:t> (10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 err="1" smtClean="0">
                <a:cs typeface="Times New Roman" pitchFamily="18" charset="0"/>
              </a:rPr>
              <a:t>TEDTalk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Agenda (2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     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Skill (20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Research project annotation(20)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Workshop (50 minutes)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Library Databases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Pulling research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100" dirty="0">
                <a:cs typeface="Times New Roman" pitchFamily="18" charset="0"/>
              </a:rPr>
              <a:t/>
            </a:r>
            <a:br>
              <a:rPr lang="en-US" sz="11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Peace/Out (2 minutes)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bg1">
                    <a:lumMod val="85000"/>
                  </a:schemeClr>
                </a:solidFill>
                <a:cs typeface="Times New Roman" pitchFamily="18" charset="0"/>
              </a:rPr>
            </a:b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>
                <a:cs typeface="Times New Roman" pitchFamily="18" charset="0"/>
              </a:rPr>
              <a:t>CULTURE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257288"/>
            <a:ext cx="632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endParaRPr lang="en-US" sz="10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New: Article </a:t>
            </a:r>
            <a:r>
              <a:rPr lang="en-US" sz="2800" b="1" dirty="0" smtClean="0">
                <a:solidFill>
                  <a:srgbClr val="00B050"/>
                </a:solidFill>
              </a:rPr>
              <a:t>annotation and summary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Old: CultureGrams annotation</a:t>
            </a:r>
            <a:endParaRPr lang="en-US" sz="1100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269831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799"/>
            <a:ext cx="5638800" cy="638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r>
              <a:rPr lang="en-US" sz="2400" b="1" dirty="0" smtClean="0">
                <a:cs typeface="Times New Roman" pitchFamily="18" charset="0"/>
              </a:rPr>
              <a:t>OH—THE PLACES YOU’LL GO</a:t>
            </a:r>
          </a:p>
          <a:p>
            <a:pPr algn="ctr">
              <a:buNone/>
            </a:pPr>
            <a:endParaRPr lang="en-US" sz="2400" b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cs typeface="Times New Roman" pitchFamily="18" charset="0"/>
              </a:rPr>
              <a:t>Assignment 5</a:t>
            </a:r>
            <a:endParaRPr lang="en-US" sz="2400" b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i="1" dirty="0" smtClean="0">
                <a:cs typeface="Times New Roman" pitchFamily="18" charset="0"/>
              </a:rPr>
              <a:t>How is this Trip Going to Benefit You As a Learner?</a:t>
            </a:r>
            <a:endParaRPr lang="en-US" sz="24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cs typeface="Times New Roman" pitchFamily="18" charset="0"/>
              </a:rPr>
              <a:t>SELF KNOWLEDGE</a:t>
            </a: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cs typeface="Times New Roman" pitchFamily="18" charset="0"/>
              </a:rPr>
              <a:t>MYERS </a:t>
            </a:r>
            <a:r>
              <a:rPr lang="en-US" sz="2800" b="1" i="1" dirty="0" smtClean="0">
                <a:cs typeface="Times New Roman" pitchFamily="18" charset="0"/>
              </a:rPr>
              <a:t>BRIGGS+</a:t>
            </a:r>
          </a:p>
          <a:p>
            <a:pPr algn="ctr">
              <a:buNone/>
            </a:pPr>
            <a:r>
              <a:rPr lang="en-US" sz="2800" b="1" i="1" dirty="0" smtClean="0">
                <a:cs typeface="Times New Roman" pitchFamily="18" charset="0"/>
              </a:rPr>
              <a:t>YOUR UNDERSTANDING OF SELF</a:t>
            </a:r>
          </a:p>
          <a:p>
            <a:pPr algn="ctr">
              <a:buNone/>
            </a:pPr>
            <a:endParaRPr lang="en-US" sz="2800" b="1" i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cs typeface="Times New Roman" pitchFamily="18" charset="0"/>
              </a:rPr>
              <a:t>3 paragraphs</a:t>
            </a:r>
            <a:endParaRPr lang="en-US" sz="2800" b="1" i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1800" b="1" dirty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4000" b="1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381000"/>
            <a:ext cx="2438400" cy="434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This </a:t>
            </a:r>
            <a:r>
              <a:rPr lang="en-US" sz="2800" b="1" dirty="0" smtClean="0"/>
              <a:t>is one of the writing projects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3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598"/>
            <a:ext cx="2743200" cy="1371599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December 7-8, 2015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databases to pull “credible” information for research project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30480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a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0043"/>
            <a:ext cx="762000" cy="762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82643"/>
              </p:ext>
            </p:extLst>
          </p:nvPr>
        </p:nvGraphicFramePr>
        <p:xfrm>
          <a:off x="3048000" y="838200"/>
          <a:ext cx="5715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</a:tblGrid>
              <a:tr h="5791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12/7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Library-all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7030A0"/>
                          </a:solidFill>
                        </a:rPr>
                        <a:t>HW: article summary</a:t>
                      </a:r>
                    </a:p>
                    <a:p>
                      <a:pPr algn="ctr"/>
                      <a:endParaRPr lang="en-US" sz="12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12/9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E2—Library/all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E6– Comp Lab-all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00B050"/>
                          </a:solidFill>
                        </a:rPr>
                        <a:t>Achieve setting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u="none" baseline="0" dirty="0" smtClean="0">
                          <a:solidFill>
                            <a:srgbClr val="7030A0"/>
                          </a:solidFill>
                        </a:rPr>
                        <a:t>HW: project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u="none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12/11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E2—Library/all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E6—Comp lab-all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7030A0"/>
                          </a:solidFill>
                        </a:rPr>
                        <a:t>HW: finish project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NEXT WEEK</a:t>
                      </a:r>
                      <a:endParaRPr lang="en-US" sz="9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C00000"/>
                          </a:solidFill>
                        </a:rPr>
                        <a:t>12/15-16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C00000"/>
                          </a:solidFill>
                        </a:rPr>
                        <a:t>PRESENTATIONS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73" y="211163"/>
            <a:ext cx="338357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37128"/>
            <a:ext cx="2743200" cy="1364586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December 7-8, 2015</a:t>
            </a:r>
            <a:r>
              <a:rPr lang="en-US" sz="1800" dirty="0">
                <a:cs typeface="Times New Roman" pitchFamily="18" charset="0"/>
              </a:rPr>
              <a:t/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databases to pull “credible” information for research project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30480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UPCOMING- ODD DAY</a:t>
            </a:r>
          </a:p>
          <a:p>
            <a:pPr algn="ctr">
              <a:buNone/>
            </a:pPr>
            <a:endParaRPr lang="en-US" sz="20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dirty="0" smtClean="0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3" y="2743200"/>
            <a:ext cx="2469094" cy="18167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a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40043"/>
            <a:ext cx="762000" cy="762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02355"/>
              </p:ext>
            </p:extLst>
          </p:nvPr>
        </p:nvGraphicFramePr>
        <p:xfrm>
          <a:off x="3200400" y="654714"/>
          <a:ext cx="5715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19400"/>
              </a:tblGrid>
              <a:tr h="5791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2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sng" baseline="0" dirty="0" smtClean="0">
                          <a:solidFill>
                            <a:schemeClr val="tx1"/>
                          </a:solidFill>
                        </a:rPr>
                        <a:t>12/8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Workshop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Project examples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000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sng" baseline="0" dirty="0" smtClean="0">
                          <a:solidFill>
                            <a:schemeClr val="tx1"/>
                          </a:solidFill>
                        </a:rPr>
                        <a:t>12/10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Library FULL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Achieve setting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tx1"/>
                          </a:solidFill>
                        </a:rPr>
                        <a:t>NEXT WEEK</a:t>
                      </a:r>
                      <a:endParaRPr lang="en-US" sz="2400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sng" baseline="0" dirty="0" smtClean="0">
                          <a:solidFill>
                            <a:schemeClr val="tx1"/>
                          </a:solidFill>
                        </a:rPr>
                        <a:t>12/14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chemeClr val="tx1"/>
                          </a:solidFill>
                        </a:rPr>
                        <a:t>132 FULL TIME</a:t>
                      </a:r>
                    </a:p>
                    <a:p>
                      <a:pPr algn="ctr"/>
                      <a:endParaRPr lang="en-US" sz="2400" i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000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sng" baseline="0" dirty="0" smtClean="0">
                          <a:solidFill>
                            <a:schemeClr val="tx1"/>
                          </a:solidFill>
                        </a:rPr>
                        <a:t>12/17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C00000"/>
                          </a:solidFill>
                        </a:rPr>
                        <a:t>Presentation</a:t>
                      </a:r>
                    </a:p>
                    <a:p>
                      <a:pPr algn="ctr"/>
                      <a:endParaRPr lang="en-US" sz="1000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i="1" u="sng" baseline="0" dirty="0" smtClean="0">
                          <a:solidFill>
                            <a:schemeClr val="tx1"/>
                          </a:solidFill>
                        </a:rPr>
                        <a:t>12/18</a:t>
                      </a:r>
                    </a:p>
                    <a:p>
                      <a:pPr algn="ctr"/>
                      <a:r>
                        <a:rPr lang="en-US" sz="2400" i="1" u="none" baseline="0" dirty="0" smtClean="0">
                          <a:solidFill>
                            <a:srgbClr val="C00000"/>
                          </a:solidFill>
                        </a:rPr>
                        <a:t>Presentation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773" y="207189"/>
            <a:ext cx="338357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838200"/>
            <a:ext cx="5638800" cy="95410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this? </a:t>
            </a:r>
          </a:p>
          <a:p>
            <a:pPr algn="ctr"/>
            <a:r>
              <a:rPr lang="en-US" sz="2800" b="1" dirty="0" smtClean="0"/>
              <a:t>Look past the surface impression…</a:t>
            </a:r>
            <a:endParaRPr lang="en-US" sz="2800" b="1" dirty="0"/>
          </a:p>
        </p:txBody>
      </p:sp>
      <p:pic>
        <p:nvPicPr>
          <p:cNvPr id="4098" name="Picture 2" descr="C:\Users\ehomanp413\Desktop\MURPHY 2\Images\scan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133600"/>
            <a:ext cx="3981450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52400"/>
            <a:ext cx="2667000" cy="6400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December 7-8, 2015</a:t>
            </a:r>
            <a:r>
              <a:rPr lang="en-US" sz="2000" dirty="0">
                <a:cs typeface="Times New Roman" pitchFamily="18" charset="0"/>
              </a:rPr>
              <a:t/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SWBAT: Use databases to pull “credible” information for research project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/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/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 err="1">
                <a:cs typeface="Times New Roman" pitchFamily="18" charset="0"/>
              </a:rPr>
              <a:t>Bellwork</a:t>
            </a:r>
            <a:r>
              <a:rPr lang="en-US" sz="2000" dirty="0">
                <a:cs typeface="Times New Roman" pitchFamily="18" charset="0"/>
              </a:rPr>
              <a:t> (10 minutes)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 err="1" smtClean="0">
                <a:cs typeface="Times New Roman" pitchFamily="18" charset="0"/>
              </a:rPr>
              <a:t>TEDTalk</a:t>
            </a:r>
            <a:r>
              <a:rPr lang="en-US" sz="2000" dirty="0">
                <a:cs typeface="Times New Roman" pitchFamily="18" charset="0"/>
              </a:rPr>
              <a:t/>
            </a:r>
            <a:br>
              <a:rPr lang="en-US" sz="2000" dirty="0">
                <a:cs typeface="Times New Roman" pitchFamily="18" charset="0"/>
              </a:rPr>
            </a:br>
            <a:r>
              <a:rPr lang="en-US" sz="1200" dirty="0">
                <a:cs typeface="Times New Roman" pitchFamily="18" charset="0"/>
              </a:rPr>
              <a:t/>
            </a:r>
            <a:br>
              <a:rPr lang="en-US" sz="12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Agenda (2 minutes)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    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Skill (20 minutes)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Research project annotation(20)</a:t>
            </a:r>
            <a:br>
              <a:rPr lang="en-US" sz="2000" dirty="0">
                <a:cs typeface="Times New Roman" pitchFamily="18" charset="0"/>
              </a:rPr>
            </a:br>
            <a:r>
              <a:rPr lang="en-US" sz="1200" dirty="0">
                <a:cs typeface="Times New Roman" pitchFamily="18" charset="0"/>
              </a:rPr>
              <a:t/>
            </a:r>
            <a:br>
              <a:rPr lang="en-US" sz="12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Workshop (50 minutes)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Library Databases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Pulling research</a:t>
            </a:r>
            <a:br>
              <a:rPr lang="en-US" sz="2000" dirty="0">
                <a:cs typeface="Times New Roman" pitchFamily="18" charset="0"/>
              </a:rPr>
            </a:br>
            <a:r>
              <a:rPr lang="en-US" sz="1200" dirty="0">
                <a:cs typeface="Times New Roman" pitchFamily="18" charset="0"/>
              </a:rPr>
              <a:t/>
            </a:r>
            <a:br>
              <a:rPr lang="en-US" sz="12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Peace/Out (2 minutes)</a:t>
            </a:r>
            <a:endParaRPr lang="en-US" sz="20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homanp413\Desktop\MURPHY 2\Images\scan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634926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114300" y="306170"/>
            <a:ext cx="26670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 pitchFamily="18" charset="0"/>
              </a:rPr>
              <a:t>December 7-8, 2015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SWBAT: Use databases to pull “credible” information for research </a:t>
            </a:r>
            <a:r>
              <a:rPr lang="en-US" sz="2000" dirty="0" smtClean="0">
                <a:cs typeface="Times New Roman" pitchFamily="18" charset="0"/>
              </a:rPr>
              <a:t>project</a:t>
            </a:r>
          </a:p>
          <a:p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SCHEDULE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err="1" smtClean="0">
                <a:cs typeface="Times New Roman" pitchFamily="18" charset="0"/>
              </a:rPr>
              <a:t>Bellwork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dirty="0">
                <a:cs typeface="Times New Roman" pitchFamily="18" charset="0"/>
              </a:rPr>
              <a:t>1</a:t>
            </a:r>
            <a:r>
              <a:rPr lang="en-US" sz="2000" dirty="0" smtClean="0">
                <a:cs typeface="Times New Roman" pitchFamily="18" charset="0"/>
              </a:rPr>
              <a:t>0)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Agenda (2)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SKILL</a:t>
            </a:r>
          </a:p>
          <a:p>
            <a:r>
              <a:rPr lang="en-US" sz="2000" dirty="0" smtClean="0">
                <a:cs typeface="Times New Roman" pitchFamily="18" charset="0"/>
              </a:rPr>
              <a:t>Self Reflection (20)</a:t>
            </a:r>
          </a:p>
          <a:p>
            <a:r>
              <a:rPr lang="en-US" sz="2000" dirty="0" smtClean="0">
                <a:cs typeface="Times New Roman" pitchFamily="18" charset="0"/>
              </a:rPr>
              <a:t>Brainstorming (10)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WORKSHOP 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Project work (45)</a:t>
            </a:r>
          </a:p>
          <a:p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Peace/Out (2 minutes)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ctr">
              <a:buNone/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838200"/>
            <a:ext cx="5638800" cy="95410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this? </a:t>
            </a:r>
          </a:p>
          <a:p>
            <a:pPr algn="ctr"/>
            <a:r>
              <a:rPr lang="en-US" sz="2800" b="1" dirty="0" smtClean="0"/>
              <a:t>Look past the surface impression…</a:t>
            </a:r>
            <a:endParaRPr lang="en-US" sz="2800" b="1" dirty="0"/>
          </a:p>
        </p:txBody>
      </p:sp>
      <p:pic>
        <p:nvPicPr>
          <p:cNvPr id="2050" name="Picture 2" descr="C:\Users\ehomanp413\Desktop\MURPHY 2\Images\scan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008437" cy="3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114300" y="306170"/>
            <a:ext cx="26670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 pitchFamily="18" charset="0"/>
              </a:rPr>
              <a:t>December 7-8, 2015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SWBAT: Use databases to pull “credible” information for research </a:t>
            </a:r>
            <a:r>
              <a:rPr lang="en-US" sz="2000" dirty="0" smtClean="0">
                <a:cs typeface="Times New Roman" pitchFamily="18" charset="0"/>
              </a:rPr>
              <a:t>project</a:t>
            </a:r>
          </a:p>
          <a:p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SCHEDULE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err="1" smtClean="0">
                <a:cs typeface="Times New Roman" pitchFamily="18" charset="0"/>
              </a:rPr>
              <a:t>Bellwork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dirty="0">
                <a:cs typeface="Times New Roman" pitchFamily="18" charset="0"/>
              </a:rPr>
              <a:t>1</a:t>
            </a:r>
            <a:r>
              <a:rPr lang="en-US" sz="2000" dirty="0" smtClean="0">
                <a:cs typeface="Times New Roman" pitchFamily="18" charset="0"/>
              </a:rPr>
              <a:t>0)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Agenda (2)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SKILL</a:t>
            </a:r>
          </a:p>
          <a:p>
            <a:r>
              <a:rPr lang="en-US" sz="2000" dirty="0" smtClean="0">
                <a:cs typeface="Times New Roman" pitchFamily="18" charset="0"/>
              </a:rPr>
              <a:t>Self Reflection (20)</a:t>
            </a:r>
          </a:p>
          <a:p>
            <a:r>
              <a:rPr lang="en-US" sz="2000" dirty="0" smtClean="0">
                <a:cs typeface="Times New Roman" pitchFamily="18" charset="0"/>
              </a:rPr>
              <a:t>Brainstorming (10)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WORKSHOP 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Project work (45)</a:t>
            </a:r>
          </a:p>
          <a:p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Peace/Out (2 minutes)</a:t>
            </a:r>
            <a:endParaRPr lang="en-US" sz="2000" b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" y="38100"/>
            <a:ext cx="3124200" cy="145367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December 7-8, 2015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SWBAT: Use databases to pull “credible” information for research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304800"/>
            <a:ext cx="57150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Culture</a:t>
            </a:r>
          </a:p>
          <a:p>
            <a:pPr marL="0" indent="0" algn="ctr">
              <a:buNone/>
            </a:pPr>
            <a:r>
              <a:rPr lang="en-US" sz="1800" b="1" dirty="0"/>
              <a:t>Norms/ Values/ Traits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233829"/>
            <a:ext cx="2765694" cy="5334000"/>
          </a:xfrm>
        </p:spPr>
        <p:txBody>
          <a:bodyPr>
            <a:normAutofit/>
          </a:bodyPr>
          <a:lstStyle/>
          <a:p>
            <a:r>
              <a:rPr lang="en-US" dirty="0" err="1">
                <a:cs typeface="Times New Roman" pitchFamily="18" charset="0"/>
              </a:rPr>
              <a:t>Bellwork</a:t>
            </a:r>
            <a:r>
              <a:rPr lang="en-US" dirty="0">
                <a:cs typeface="Times New Roman" pitchFamily="18" charset="0"/>
              </a:rPr>
              <a:t> (10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 err="1" smtClean="0">
                <a:cs typeface="Times New Roman" pitchFamily="18" charset="0"/>
              </a:rPr>
              <a:t>TEDTalk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Agenda (2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    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Skill (20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Research project annotation(20)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Workshop (50 minutes)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Library Databases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Pulling research</a:t>
            </a:r>
            <a:br>
              <a:rPr lang="en-US" dirty="0">
                <a:cs typeface="Times New Roman" pitchFamily="18" charset="0"/>
              </a:rPr>
            </a:br>
            <a:r>
              <a:rPr lang="en-US" sz="1000" dirty="0">
                <a:cs typeface="Times New Roman" pitchFamily="18" charset="0"/>
              </a:rPr>
              <a:t/>
            </a:r>
            <a:br>
              <a:rPr lang="en-US" sz="10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Peace/Out (2 minutes)</a:t>
            </a:r>
            <a:endParaRPr lang="en-US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6" descr="thai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010150"/>
            <a:ext cx="1813929" cy="1606622"/>
          </a:xfrm>
          <a:prstGeom prst="rect">
            <a:avLst/>
          </a:prstGeom>
        </p:spPr>
      </p:pic>
      <p:pic>
        <p:nvPicPr>
          <p:cNvPr id="10" name="Picture 9" descr="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2901" y="5123190"/>
            <a:ext cx="2241138" cy="1380541"/>
          </a:xfrm>
          <a:prstGeom prst="rect">
            <a:avLst/>
          </a:prstGeom>
        </p:spPr>
      </p:pic>
      <p:pic>
        <p:nvPicPr>
          <p:cNvPr id="11" name="Picture 10" descr="afr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4989" y="4941619"/>
            <a:ext cx="1905000" cy="1905000"/>
          </a:xfrm>
          <a:prstGeom prst="rect">
            <a:avLst/>
          </a:prstGeom>
        </p:spPr>
      </p:pic>
      <p:pic>
        <p:nvPicPr>
          <p:cNvPr id="13" name="Picture 12" descr="ken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5694" y="3276600"/>
            <a:ext cx="2165307" cy="1427570"/>
          </a:xfrm>
          <a:prstGeom prst="rect">
            <a:avLst/>
          </a:prstGeom>
        </p:spPr>
      </p:pic>
      <p:pic>
        <p:nvPicPr>
          <p:cNvPr id="15" name="Picture 14" descr="Yangon_Myanm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5388" y="3156609"/>
            <a:ext cx="2294601" cy="1665019"/>
          </a:xfrm>
          <a:prstGeom prst="rect">
            <a:avLst/>
          </a:prstGeom>
        </p:spPr>
      </p:pic>
      <p:pic>
        <p:nvPicPr>
          <p:cNvPr id="16" name="Picture 15" descr="thCAUNI1R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38966" y="3473099"/>
            <a:ext cx="1572549" cy="1034572"/>
          </a:xfrm>
          <a:prstGeom prst="rect">
            <a:avLst/>
          </a:prstGeom>
        </p:spPr>
      </p:pic>
      <p:pic>
        <p:nvPicPr>
          <p:cNvPr id="12" name="Picture 11" descr="Diversity-iceberg-7215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5450" y="963524"/>
            <a:ext cx="1016040" cy="71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187088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Culture Project:</a:t>
            </a:r>
          </a:p>
          <a:p>
            <a:pPr algn="ctr"/>
            <a:r>
              <a:rPr lang="en-US" sz="2400" b="1" dirty="0" smtClean="0"/>
              <a:t>You are going on a trip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15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0234"/>
            <a:ext cx="3048000" cy="1375721"/>
          </a:xfrm>
        </p:spPr>
        <p:txBody>
          <a:bodyPr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December 7-8, 2015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SWBAT: Use databases to pull “credible” information for research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30480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50" y="1752600"/>
            <a:ext cx="2800350" cy="4953000"/>
          </a:xfrm>
        </p:spPr>
        <p:txBody>
          <a:bodyPr>
            <a:noAutofit/>
          </a:bodyPr>
          <a:lstStyle/>
          <a:p>
            <a:r>
              <a:rPr lang="en-US" sz="1600" dirty="0" err="1">
                <a:cs typeface="Times New Roman" pitchFamily="18" charset="0"/>
              </a:rPr>
              <a:t>Bellwork</a:t>
            </a:r>
            <a:r>
              <a:rPr lang="en-US" sz="1600" dirty="0">
                <a:cs typeface="Times New Roman" pitchFamily="18" charset="0"/>
              </a:rPr>
              <a:t> (10 minutes)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 err="1" smtClean="0">
                <a:cs typeface="Times New Roman" pitchFamily="18" charset="0"/>
              </a:rPr>
              <a:t>TEDTalk</a:t>
            </a:r>
            <a:r>
              <a:rPr lang="en-US" sz="1600" dirty="0">
                <a:cs typeface="Times New Roman" pitchFamily="18" charset="0"/>
              </a:rPr>
              <a:t/>
            </a:r>
            <a:br>
              <a:rPr lang="en-US" sz="1600" dirty="0">
                <a:cs typeface="Times New Roman" pitchFamily="18" charset="0"/>
              </a:rPr>
            </a:br>
            <a:r>
              <a:rPr lang="en-US" sz="1050" dirty="0">
                <a:cs typeface="Times New Roman" pitchFamily="18" charset="0"/>
              </a:rPr>
              <a:t/>
            </a:r>
            <a:br>
              <a:rPr lang="en-US" sz="105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Agenda (2 minutes)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 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Skill (20 minutes)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Research project annotation(20)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050" dirty="0">
                <a:cs typeface="Times New Roman" pitchFamily="18" charset="0"/>
              </a:rPr>
              <a:t/>
            </a:r>
            <a:br>
              <a:rPr lang="en-US" sz="105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Workshop (50 minutes)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Library Databases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Pulling research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050" dirty="0">
                <a:cs typeface="Times New Roman" pitchFamily="18" charset="0"/>
              </a:rPr>
              <a:t/>
            </a:r>
            <a:br>
              <a:rPr lang="en-US" sz="105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Peace/Out (2 minutes)</a:t>
            </a:r>
            <a:endParaRPr lang="en-US" sz="1600" b="1" dirty="0">
              <a:cs typeface="Times New Roman" pitchFamily="18" charset="0"/>
            </a:endParaRPr>
          </a:p>
        </p:txBody>
      </p:sp>
      <p:pic>
        <p:nvPicPr>
          <p:cNvPr id="20" name="Picture 19" descr="Diversity-iceberg-721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780" y="683918"/>
            <a:ext cx="1016040" cy="71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2102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Culture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0702" y="1597974"/>
            <a:ext cx="64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WHERE </a:t>
            </a:r>
            <a:r>
              <a:rPr lang="en-US" sz="2000" b="1" dirty="0"/>
              <a:t>AM I GOING</a:t>
            </a:r>
            <a:r>
              <a:rPr lang="en-US" sz="2000" b="1" dirty="0" smtClean="0"/>
              <a:t>? </a:t>
            </a:r>
            <a:r>
              <a:rPr lang="en-US" sz="2000" b="1" dirty="0" smtClean="0"/>
              <a:t>(CultureGrams)</a:t>
            </a:r>
            <a:endParaRPr lang="en-US" sz="2000" b="1" dirty="0" smtClean="0"/>
          </a:p>
          <a:p>
            <a:r>
              <a:rPr lang="en-US" sz="2000" b="1" i="1" dirty="0" smtClean="0"/>
              <a:t>Study of obvious: destination, environment, background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WHAT </a:t>
            </a:r>
            <a:r>
              <a:rPr lang="en-US" sz="2000" b="1" dirty="0"/>
              <a:t>IS HAPPENING</a:t>
            </a:r>
            <a:r>
              <a:rPr lang="en-US" sz="2000" b="1" dirty="0" smtClean="0"/>
              <a:t>? </a:t>
            </a:r>
            <a:r>
              <a:rPr lang="en-US" sz="2000" b="1" dirty="0" smtClean="0"/>
              <a:t>(Library Database)</a:t>
            </a:r>
            <a:endParaRPr lang="en-US" sz="2000" b="1" dirty="0" smtClean="0"/>
          </a:p>
          <a:p>
            <a:r>
              <a:rPr lang="en-US" sz="2000" b="1" i="1" dirty="0" smtClean="0"/>
              <a:t>What will people be talking about? Current events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HOW </a:t>
            </a:r>
            <a:r>
              <a:rPr lang="en-US" sz="2000" b="1" dirty="0"/>
              <a:t>AM I UNINTENTIONALLY </a:t>
            </a:r>
            <a:r>
              <a:rPr lang="en-US" sz="2000" b="1" dirty="0" smtClean="0"/>
              <a:t>GOING </a:t>
            </a:r>
            <a:r>
              <a:rPr lang="en-US" sz="2000" b="1" dirty="0"/>
              <a:t>TO OFFEND </a:t>
            </a:r>
            <a:r>
              <a:rPr lang="en-US" sz="2000" b="1" dirty="0" smtClean="0"/>
              <a:t>PEOPLE? </a:t>
            </a:r>
          </a:p>
          <a:p>
            <a:r>
              <a:rPr lang="en-US" sz="2000" b="1" i="1" dirty="0" smtClean="0"/>
              <a:t>What are the cultural norms/traditions</a:t>
            </a:r>
            <a:r>
              <a:rPr lang="en-US" sz="2000" b="1" i="1" dirty="0" smtClean="0"/>
              <a:t>? </a:t>
            </a:r>
            <a:r>
              <a:rPr lang="en-US" sz="2000" b="1" dirty="0" smtClean="0"/>
              <a:t>(CultureGrams, additional)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r>
              <a:rPr lang="en-US" sz="2000" b="1" dirty="0"/>
              <a:t>HOST FAMILY HAS STORIES—WHAT ARE THEY</a:t>
            </a:r>
            <a:r>
              <a:rPr lang="en-US" sz="2000" b="1" dirty="0" smtClean="0"/>
              <a:t>? </a:t>
            </a:r>
            <a:r>
              <a:rPr lang="en-US" sz="2000" b="1" dirty="0" smtClean="0"/>
              <a:t>(Various sites)</a:t>
            </a:r>
            <a:endParaRPr lang="en-US" sz="2000" b="1" dirty="0"/>
          </a:p>
          <a:p>
            <a:r>
              <a:rPr lang="en-US" sz="2000" b="1" i="1" dirty="0" smtClean="0"/>
              <a:t>What are the stories your peers have grown up on?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2400" y="1398544"/>
            <a:ext cx="2667000" cy="4048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You need to be able to answer these questions—and more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50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7996</TotalTime>
  <Words>561</Words>
  <Application>Microsoft Office PowerPoint</Application>
  <PresentationFormat>On-screen Show (4:3)</PresentationFormat>
  <Paragraphs>270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Acrobat Document</vt:lpstr>
      <vt:lpstr>PowerPoint Presentation</vt:lpstr>
      <vt:lpstr>PowerPoint Presentation</vt:lpstr>
      <vt:lpstr>December 7-8, 2015 SWBAT: Use databases to pull “credible” information for research project</vt:lpstr>
      <vt:lpstr>December 7-8, 2015 SWBAT: Use databases to pull “credible” information for research project</vt:lpstr>
      <vt:lpstr>PowerPoint Presentation</vt:lpstr>
      <vt:lpstr>PowerPoint Presentation</vt:lpstr>
      <vt:lpstr>PowerPoint Presentation</vt:lpstr>
      <vt:lpstr>December 7-8, 2015 SWBAT: Use databases to pull “credible” information for research project</vt:lpstr>
      <vt:lpstr>December 7-8, 2015 SWBAT: Use databases to pull “credible” information for research project</vt:lpstr>
      <vt:lpstr>December 7-8, 2015 SWBAT: Use databases to pull “credible” information for research project</vt:lpstr>
      <vt:lpstr>December 7-8, 2015 SWBAT: Use databases to pull “credible” information for research project</vt:lpstr>
      <vt:lpstr>December 7-8, 2015 SWBAT: Use databases to pull “credible” information for research project</vt:lpstr>
      <vt:lpstr>December 7-8, 2015 SWBAT: Use databases to pull “credible” information for research project</vt:lpstr>
      <vt:lpstr>December 7-8, 2015 SWBAT: Use databases to pull “credible” information for research project    Bellwork (10 minutes) TEDTalk  Agenda (2 minutes)       Skill (20 minutes) Research project annotation(20)  Workshop (50 minutes) Library Databases Pulling research  Peace/Out (2 minutes) </vt:lpstr>
    </vt:vector>
  </TitlesOfParts>
  <Company>Omaha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389</cp:revision>
  <cp:lastPrinted>2015-11-24T13:39:36Z</cp:lastPrinted>
  <dcterms:created xsi:type="dcterms:W3CDTF">2013-08-13T23:58:48Z</dcterms:created>
  <dcterms:modified xsi:type="dcterms:W3CDTF">2015-12-07T12:39:30Z</dcterms:modified>
</cp:coreProperties>
</file>