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87" r:id="rId2"/>
    <p:sldId id="433" r:id="rId3"/>
    <p:sldId id="415" r:id="rId4"/>
    <p:sldId id="488" r:id="rId5"/>
    <p:sldId id="490" r:id="rId6"/>
    <p:sldId id="489" r:id="rId7"/>
    <p:sldId id="491" r:id="rId8"/>
    <p:sldId id="492" r:id="rId9"/>
    <p:sldId id="493" r:id="rId10"/>
    <p:sldId id="494" r:id="rId11"/>
    <p:sldId id="345" r:id="rId12"/>
    <p:sldId id="288" r:id="rId1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88962" autoAdjust="0"/>
  </p:normalViewPr>
  <p:slideViewPr>
    <p:cSldViewPr>
      <p:cViewPr varScale="1">
        <p:scale>
          <a:sx n="107" d="100"/>
          <a:sy n="107" d="100"/>
        </p:scale>
        <p:origin x="244" y="6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a:defRPr sz="1200"/>
            </a:lvl1pPr>
          </a:lstStyle>
          <a:p>
            <a:fld id="{CC822E50-B91A-4ACC-BD0C-203FB9DCAB54}" type="datetimeFigureOut">
              <a:rPr lang="en-US" smtClean="0"/>
              <a:pPr/>
              <a:t>1/10/2018</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1440" tIns="45720" rIns="91440" bIns="45720" rtlCol="0" anchor="b"/>
          <a:lstStyle>
            <a:lvl1pPr algn="r">
              <a:defRPr sz="1200"/>
            </a:lvl1pPr>
          </a:lstStyle>
          <a:p>
            <a:fld id="{29F33290-ADB7-4877-AFCD-6BE88B7748D2}" type="slidenum">
              <a:rPr lang="en-US" smtClean="0"/>
              <a:pPr/>
              <a:t>‹#›</a:t>
            </a:fld>
            <a:endParaRPr lang="en-US"/>
          </a:p>
        </p:txBody>
      </p:sp>
    </p:spTree>
    <p:extLst>
      <p:ext uri="{BB962C8B-B14F-4D97-AF65-F5344CB8AC3E}">
        <p14:creationId xmlns:p14="http://schemas.microsoft.com/office/powerpoint/2010/main" val="169925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2120"/>
          </a:xfrm>
          <a:prstGeom prst="rect">
            <a:avLst/>
          </a:prstGeom>
        </p:spPr>
        <p:txBody>
          <a:bodyPr vert="horz" lIns="91440" tIns="45720" rIns="91440" bIns="45720" rtlCol="0"/>
          <a:lstStyle>
            <a:lvl1pPr algn="r">
              <a:defRPr sz="1200"/>
            </a:lvl1pPr>
          </a:lstStyle>
          <a:p>
            <a:fld id="{F30DDD62-8332-4CBB-9150-9DEB34F75177}" type="datetimeFigureOut">
              <a:rPr lang="en-US" smtClean="0"/>
              <a:pPr/>
              <a:t>1/10/2018</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768"/>
            <a:ext cx="5608320" cy="41559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lIns="91440" tIns="45720" rIns="91440" bIns="45720" rtlCol="0" anchor="b"/>
          <a:lstStyle>
            <a:lvl1pPr algn="r">
              <a:defRPr sz="1200"/>
            </a:lvl1pPr>
          </a:lstStyle>
          <a:p>
            <a:fld id="{6EF44A24-04DC-42CE-BE3E-9045559D80E2}" type="slidenum">
              <a:rPr lang="en-US" smtClean="0"/>
              <a:pPr/>
              <a:t>‹#›</a:t>
            </a:fld>
            <a:endParaRPr lang="en-US"/>
          </a:p>
        </p:txBody>
      </p:sp>
    </p:spTree>
    <p:extLst>
      <p:ext uri="{BB962C8B-B14F-4D97-AF65-F5344CB8AC3E}">
        <p14:creationId xmlns:p14="http://schemas.microsoft.com/office/powerpoint/2010/main" val="384072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29E1DE-D341-436F-9E79-18C2D0060BB1}" type="slidenum">
              <a:rPr lang="en-US" smtClean="0"/>
              <a:pPr/>
              <a:t>4</a:t>
            </a:fld>
            <a:endParaRPr lang="en-US"/>
          </a:p>
        </p:txBody>
      </p:sp>
    </p:spTree>
    <p:extLst>
      <p:ext uri="{BB962C8B-B14F-4D97-AF65-F5344CB8AC3E}">
        <p14:creationId xmlns:p14="http://schemas.microsoft.com/office/powerpoint/2010/main" val="97446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B204E5-A8DA-4D0F-887F-22065D211C6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204E5-A8DA-4D0F-887F-22065D211C6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204E5-A8DA-4D0F-887F-22065D211C6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204E5-A8DA-4D0F-887F-22065D211C6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204E5-A8DA-4D0F-887F-22065D211C6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B204E5-A8DA-4D0F-887F-22065D211C64}"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B204E5-A8DA-4D0F-887F-22065D211C64}" type="datetimeFigureOut">
              <a:rPr lang="en-US" smtClean="0"/>
              <a:pPr/>
              <a:t>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B204E5-A8DA-4D0F-887F-22065D211C64}" type="datetimeFigureOut">
              <a:rPr lang="en-US" smtClean="0"/>
              <a:pPr/>
              <a:t>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204E5-A8DA-4D0F-887F-22065D211C64}" type="datetimeFigureOut">
              <a:rPr lang="en-US" smtClean="0"/>
              <a:pPr/>
              <a:t>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204E5-A8DA-4D0F-887F-22065D211C64}"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204E5-A8DA-4D0F-887F-22065D211C64}"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204E5-A8DA-4D0F-887F-22065D211C64}" type="datetimeFigureOut">
              <a:rPr lang="en-US" smtClean="0"/>
              <a:pPr/>
              <a:t>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F3068-2DB3-4784-A016-B0FEFB9715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971800" y="304800"/>
            <a:ext cx="5867400" cy="4495800"/>
          </a:xfrm>
          <a:ln>
            <a:noFill/>
          </a:ln>
        </p:spPr>
        <p:style>
          <a:lnRef idx="2">
            <a:schemeClr val="accent1"/>
          </a:lnRef>
          <a:fillRef idx="1">
            <a:schemeClr val="lt1"/>
          </a:fillRef>
          <a:effectRef idx="0">
            <a:schemeClr val="accent1"/>
          </a:effectRef>
          <a:fontRef idx="minor">
            <a:schemeClr val="dk1"/>
          </a:fontRef>
        </p:style>
        <p:txBody>
          <a:bodyPr rtlCol="0">
            <a:normAutofit/>
          </a:bodyPr>
          <a:lstStyle/>
          <a:p>
            <a:pPr algn="ctr">
              <a:buNone/>
              <a:defRPr/>
            </a:pPr>
            <a:r>
              <a:rPr lang="en-US" sz="1800" b="1" i="1" dirty="0">
                <a:cs typeface="Times New Roman" pitchFamily="18" charset="0"/>
              </a:rPr>
              <a:t>A Matter of Life and Death</a:t>
            </a:r>
            <a:endParaRPr lang="en-US" sz="2400" b="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dirty="0">
              <a:solidFill>
                <a:schemeClr val="tx1"/>
              </a:solidFill>
              <a:cs typeface="Times New Roman" pitchFamily="18" charset="0"/>
            </a:endParaRPr>
          </a:p>
          <a:p>
            <a:pPr algn="ctr" fontAlgn="auto">
              <a:spcAft>
                <a:spcPts val="0"/>
              </a:spcAft>
              <a:buFont typeface="Arial" pitchFamily="34" charset="0"/>
              <a:buNone/>
              <a:defRPr/>
            </a:pPr>
            <a:endParaRPr lang="en-US" sz="2400" dirty="0">
              <a:solidFill>
                <a:schemeClr val="tx1"/>
              </a:solidFill>
              <a:cs typeface="Times New Roman" pitchFamily="18" charset="0"/>
            </a:endParaRPr>
          </a:p>
        </p:txBody>
      </p:sp>
      <p:sp>
        <p:nvSpPr>
          <p:cNvPr id="6" name="Text Placeholder 5"/>
          <p:cNvSpPr>
            <a:spLocks noGrp="1"/>
          </p:cNvSpPr>
          <p:nvPr>
            <p:ph type="body" sz="half" idx="2"/>
          </p:nvPr>
        </p:nvSpPr>
        <p:spPr>
          <a:xfrm>
            <a:off x="47408" y="-152400"/>
            <a:ext cx="2256424" cy="5587926"/>
          </a:xfrm>
        </p:spPr>
        <p:txBody>
          <a:bodyPr rtlCol="0">
            <a:noAutofit/>
          </a:bodyPr>
          <a:lstStyle/>
          <a:p>
            <a:br>
              <a:rPr lang="en-US" sz="1600" b="1" dirty="0">
                <a:cs typeface="Times New Roman" pitchFamily="18" charset="0"/>
              </a:rPr>
            </a:br>
            <a:r>
              <a:rPr lang="en-US" sz="1600" b="1" dirty="0">
                <a:cs typeface="Times New Roman" pitchFamily="18" charset="0"/>
              </a:rPr>
              <a:t>10 January 2018</a:t>
            </a:r>
            <a:br>
              <a:rPr lang="en-US" sz="1600" b="1" dirty="0">
                <a:cs typeface="Times New Roman" pitchFamily="18" charset="0"/>
              </a:rPr>
            </a:br>
            <a:br>
              <a:rPr lang="en-US" sz="1600" b="1" dirty="0">
                <a:cs typeface="Times New Roman" pitchFamily="18" charset="0"/>
              </a:rPr>
            </a:br>
            <a:r>
              <a:rPr lang="en-US" sz="1600" b="1" dirty="0">
                <a:cs typeface="Times New Roman" pitchFamily="18" charset="0"/>
              </a:rPr>
              <a:t>IWBAT: 1. defend claims using evidence in a variety of formats</a:t>
            </a:r>
          </a:p>
          <a:p>
            <a:r>
              <a:rPr lang="en-US" sz="1600" b="1" dirty="0">
                <a:cs typeface="Times New Roman" pitchFamily="18" charset="0"/>
              </a:rPr>
              <a:t>2. Reflect on learning process</a:t>
            </a:r>
          </a:p>
          <a:p>
            <a:endParaRPr lang="en-US" sz="1600" b="1" dirty="0">
              <a:cs typeface="Times New Roman" pitchFamily="18" charset="0"/>
            </a:endParaRPr>
          </a:p>
          <a:p>
            <a:r>
              <a:rPr lang="en-US" sz="1600" b="1" dirty="0" err="1">
                <a:cs typeface="Times New Roman" pitchFamily="18" charset="0"/>
              </a:rPr>
              <a:t>Bellwork</a:t>
            </a:r>
            <a:r>
              <a:rPr lang="en-US" sz="1600" b="1" dirty="0">
                <a:cs typeface="Times New Roman" pitchFamily="18" charset="0"/>
              </a:rPr>
              <a:t> (15 minutes)</a:t>
            </a:r>
          </a:p>
          <a:p>
            <a:r>
              <a:rPr lang="en-US" sz="1600" b="1" i="1" dirty="0" err="1">
                <a:cs typeface="Times New Roman" pitchFamily="18" charset="0"/>
              </a:rPr>
              <a:t>Quickwrite</a:t>
            </a:r>
            <a:endParaRPr lang="en-US" sz="1600" b="1" i="1" dirty="0">
              <a:cs typeface="Times New Roman" pitchFamily="18" charset="0"/>
            </a:endParaRPr>
          </a:p>
          <a:p>
            <a:endParaRPr lang="en-US" sz="1600" b="1" dirty="0">
              <a:cs typeface="Times New Roman" pitchFamily="18" charset="0"/>
            </a:endParaRPr>
          </a:p>
          <a:p>
            <a:r>
              <a:rPr lang="en-US" sz="1600" b="1" dirty="0">
                <a:cs typeface="Times New Roman" pitchFamily="18" charset="0"/>
              </a:rPr>
              <a:t>Agenda (3 minutes)</a:t>
            </a:r>
          </a:p>
          <a:p>
            <a:endParaRPr lang="en-US" sz="1600" b="1" dirty="0">
              <a:cs typeface="Times New Roman" pitchFamily="18" charset="0"/>
            </a:endParaRPr>
          </a:p>
          <a:p>
            <a:r>
              <a:rPr lang="en-US" sz="1600" b="1" dirty="0">
                <a:cs typeface="Times New Roman" pitchFamily="18" charset="0"/>
              </a:rPr>
              <a:t>Workshop (60 minutes)</a:t>
            </a:r>
          </a:p>
          <a:p>
            <a:r>
              <a:rPr lang="en-US" sz="1600" b="1" i="1" dirty="0">
                <a:cs typeface="Times New Roman" pitchFamily="18" charset="0"/>
              </a:rPr>
              <a:t>Stations</a:t>
            </a:r>
          </a:p>
          <a:p>
            <a:r>
              <a:rPr lang="en-US" sz="1600" b="1" i="1" dirty="0">
                <a:cs typeface="Times New Roman" pitchFamily="18" charset="0"/>
              </a:rPr>
              <a:t>One Word </a:t>
            </a:r>
          </a:p>
          <a:p>
            <a:r>
              <a:rPr lang="en-US" sz="1600" b="1" i="1" dirty="0">
                <a:cs typeface="Times New Roman" pitchFamily="18" charset="0"/>
              </a:rPr>
              <a:t>     Illustration</a:t>
            </a:r>
          </a:p>
          <a:p>
            <a:r>
              <a:rPr lang="en-US" sz="1600" b="1" i="1" dirty="0">
                <a:cs typeface="Times New Roman" pitchFamily="18" charset="0"/>
              </a:rPr>
              <a:t>     Reflection</a:t>
            </a:r>
          </a:p>
          <a:p>
            <a:r>
              <a:rPr lang="en-US" sz="1600" b="1" i="1" dirty="0">
                <a:cs typeface="Times New Roman" pitchFamily="18" charset="0"/>
              </a:rPr>
              <a:t>Marketing</a:t>
            </a:r>
          </a:p>
          <a:p>
            <a:r>
              <a:rPr lang="en-US" sz="1600" b="1" i="1" dirty="0">
                <a:cs typeface="Times New Roman" pitchFamily="18" charset="0"/>
              </a:rPr>
              <a:t>       Poster</a:t>
            </a:r>
          </a:p>
          <a:p>
            <a:r>
              <a:rPr lang="en-US" sz="1600" b="1" i="1" dirty="0">
                <a:cs typeface="Times New Roman" pitchFamily="18" charset="0"/>
              </a:rPr>
              <a:t>       Script</a:t>
            </a:r>
          </a:p>
          <a:p>
            <a:r>
              <a:rPr lang="en-US" sz="1600" b="1" i="1" dirty="0">
                <a:cs typeface="Times New Roman" pitchFamily="18" charset="0"/>
              </a:rPr>
              <a:t>Book Choice</a:t>
            </a:r>
          </a:p>
          <a:p>
            <a:endParaRPr lang="en-US" sz="1600" b="1" dirty="0">
              <a:cs typeface="Times New Roman" pitchFamily="18" charset="0"/>
            </a:endParaRPr>
          </a:p>
          <a:p>
            <a:r>
              <a:rPr lang="en-US" sz="1600" b="1" dirty="0">
                <a:cs typeface="Times New Roman" pitchFamily="18" charset="0"/>
              </a:rPr>
              <a:t>Peace/Out (2 minutes)</a:t>
            </a:r>
            <a:endParaRPr lang="en-US" sz="1600" b="1" dirty="0">
              <a:solidFill>
                <a:schemeClr val="bg1">
                  <a:lumMod val="85000"/>
                </a:schemeClr>
              </a:solidFill>
              <a:cs typeface="Times New Roman" pitchFamily="18" charset="0"/>
            </a:endParaRPr>
          </a:p>
          <a:p>
            <a:pPr fontAlgn="auto">
              <a:spcAft>
                <a:spcPts val="0"/>
              </a:spcAft>
              <a:defRPr/>
            </a:pPr>
            <a:endParaRPr lang="en-US" sz="1600" b="1" dirty="0">
              <a:solidFill>
                <a:schemeClr val="bg1">
                  <a:lumMod val="85000"/>
                </a:schemeClr>
              </a:solidFill>
              <a:latin typeface="Times New Roman" pitchFamily="18" charset="0"/>
              <a:cs typeface="Times New Roman" pitchFamily="18" charset="0"/>
            </a:endParaRPr>
          </a:p>
        </p:txBody>
      </p:sp>
      <p:sp>
        <p:nvSpPr>
          <p:cNvPr id="26630" name="TextBox 9"/>
          <p:cNvSpPr txBox="1">
            <a:spLocks noChangeArrowheads="1"/>
          </p:cNvSpPr>
          <p:nvPr/>
        </p:nvSpPr>
        <p:spPr bwMode="auto">
          <a:xfrm>
            <a:off x="3018503" y="619455"/>
            <a:ext cx="5638800" cy="461665"/>
          </a:xfrm>
          <a:prstGeom prst="rect">
            <a:avLst/>
          </a:prstGeom>
          <a:noFill/>
          <a:ln w="3175">
            <a:solidFill>
              <a:schemeClr val="bg1"/>
            </a:solid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70C0"/>
                </a:solidFill>
                <a:effectLst/>
                <a:uLnTx/>
                <a:uFillTx/>
                <a:latin typeface="Calibri"/>
                <a:ea typeface="+mn-ea"/>
                <a:cs typeface="+mn-cs"/>
              </a:rPr>
              <a:t>Bellwork</a:t>
            </a:r>
            <a:endParaRPr kumimoji="0" lang="en-US" sz="2400" b="1" i="0" u="none" strike="noStrike" kern="1200" cap="none" spc="0" normalizeH="0" baseline="0" noProof="0" dirty="0">
              <a:ln>
                <a:noFill/>
              </a:ln>
              <a:solidFill>
                <a:srgbClr val="0070C0"/>
              </a:solidFill>
              <a:effectLst/>
              <a:uLnTx/>
              <a:uFillTx/>
              <a:latin typeface="Calibri"/>
              <a:ea typeface="+mn-ea"/>
              <a:cs typeface="+mn-cs"/>
            </a:endParaRPr>
          </a:p>
        </p:txBody>
      </p:sp>
      <p:sp>
        <p:nvSpPr>
          <p:cNvPr id="2" name="TextBox 1">
            <a:extLst>
              <a:ext uri="{FF2B5EF4-FFF2-40B4-BE49-F238E27FC236}">
                <a16:creationId xmlns:a16="http://schemas.microsoft.com/office/drawing/2014/main" id="{B8B43472-E713-4E6C-AA26-F47593F2A197}"/>
              </a:ext>
            </a:extLst>
          </p:cNvPr>
          <p:cNvSpPr txBox="1"/>
          <p:nvPr/>
        </p:nvSpPr>
        <p:spPr>
          <a:xfrm>
            <a:off x="3094703" y="2971800"/>
            <a:ext cx="5562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TextBox 2">
            <a:extLst>
              <a:ext uri="{FF2B5EF4-FFF2-40B4-BE49-F238E27FC236}">
                <a16:creationId xmlns:a16="http://schemas.microsoft.com/office/drawing/2014/main" id="{FBB4E798-C3EB-4784-AC5E-3E3104CCF164}"/>
              </a:ext>
            </a:extLst>
          </p:cNvPr>
          <p:cNvSpPr txBox="1"/>
          <p:nvPr/>
        </p:nvSpPr>
        <p:spPr>
          <a:xfrm>
            <a:off x="2409608" y="1108972"/>
            <a:ext cx="6734392" cy="6155531"/>
          </a:xfrm>
          <a:prstGeom prst="rect">
            <a:avLst/>
          </a:prstGeom>
          <a:noFill/>
        </p:spPr>
        <p:txBody>
          <a:bodyPr wrap="square" rtlCol="0">
            <a:spAutoFit/>
          </a:bodyPr>
          <a:lstStyle/>
          <a:p>
            <a:r>
              <a:rPr lang="en-US" sz="2800" dirty="0"/>
              <a:t>In his 2012 commencement address to students at the Philadelphia University of the Arts author Neil </a:t>
            </a:r>
            <a:r>
              <a:rPr lang="en-US" sz="2800" dirty="0" err="1"/>
              <a:t>Gaiman</a:t>
            </a:r>
            <a:r>
              <a:rPr lang="en-US" sz="2800" dirty="0"/>
              <a:t> professed: </a:t>
            </a:r>
          </a:p>
          <a:p>
            <a:endParaRPr lang="en-US" sz="1000" b="1" dirty="0"/>
          </a:p>
          <a:p>
            <a:r>
              <a:rPr lang="en-US" sz="2800" b="1" dirty="0"/>
              <a:t>“I hope that in this year to come, you make mistakes. Because if you are making mistakes, then you are making new things, learning, living, pushing yourself, changing yourself, changing your world. You’re doing things you’ve never done before, and more importantly, you’re doing something.”</a:t>
            </a:r>
          </a:p>
          <a:p>
            <a:endParaRPr lang="en-US" sz="1000" b="1" dirty="0"/>
          </a:p>
          <a:p>
            <a:endParaRPr lang="en-US" sz="1000" b="1" dirty="0"/>
          </a:p>
          <a:p>
            <a:pPr algn="ctr"/>
            <a:r>
              <a:rPr lang="en-US" sz="2800" b="1" dirty="0">
                <a:solidFill>
                  <a:srgbClr val="00B050"/>
                </a:solidFill>
              </a:rPr>
              <a:t>What is the best worst mistake you have ever made? </a:t>
            </a:r>
            <a:r>
              <a:rPr lang="en-US" sz="2400" b="1" dirty="0">
                <a:solidFill>
                  <a:srgbClr val="00B050"/>
                </a:solidFill>
              </a:rPr>
              <a:t>(address 5W)</a:t>
            </a:r>
          </a:p>
          <a:p>
            <a:endParaRPr lang="en-US" sz="2800" b="1" dirty="0"/>
          </a:p>
        </p:txBody>
      </p:sp>
    </p:spTree>
    <p:extLst>
      <p:ext uri="{BB962C8B-B14F-4D97-AF65-F5344CB8AC3E}">
        <p14:creationId xmlns:p14="http://schemas.microsoft.com/office/powerpoint/2010/main" val="154335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667000" y="228600"/>
            <a:ext cx="6324600" cy="6477000"/>
          </a:xfrm>
        </p:spPr>
        <p:txBody>
          <a:bodyPr>
            <a:normAutofit/>
          </a:bodyPr>
          <a:lstStyle/>
          <a:p>
            <a:pPr algn="ctr">
              <a:buNone/>
            </a:pPr>
            <a:r>
              <a:rPr lang="en-US" sz="2000" b="1" i="1" dirty="0">
                <a:cs typeface="Times New Roman" pitchFamily="18" charset="0"/>
              </a:rPr>
              <a:t>A Matter of Life and Death</a:t>
            </a:r>
          </a:p>
          <a:p>
            <a:pPr algn="ctr">
              <a:buNone/>
            </a:pPr>
            <a:r>
              <a:rPr lang="en-US" sz="2100" b="1" dirty="0">
                <a:solidFill>
                  <a:srgbClr val="0070C0"/>
                </a:solidFill>
                <a:cs typeface="Times New Roman" pitchFamily="18" charset="0"/>
              </a:rPr>
              <a:t>Stations</a:t>
            </a:r>
          </a:p>
          <a:p>
            <a:pPr algn="ctr">
              <a:buNone/>
            </a:pPr>
            <a:r>
              <a:rPr lang="en-US" sz="2100" i="1" dirty="0">
                <a:solidFill>
                  <a:srgbClr val="00B050"/>
                </a:solidFill>
                <a:cs typeface="Times New Roman" pitchFamily="18" charset="0"/>
              </a:rPr>
              <a:t>YN: various things</a:t>
            </a:r>
          </a:p>
          <a:p>
            <a:pPr marL="0" indent="0" algn="ctr">
              <a:buNone/>
            </a:pPr>
            <a:r>
              <a:rPr lang="en-US" sz="2000" i="1" dirty="0">
                <a:solidFill>
                  <a:srgbClr val="7030A0"/>
                </a:solidFill>
                <a:cs typeface="Times New Roman" pitchFamily="18" charset="0"/>
              </a:rPr>
              <a:t>I can: make a claim and defend</a:t>
            </a:r>
          </a:p>
        </p:txBody>
      </p:sp>
      <p:sp>
        <p:nvSpPr>
          <p:cNvPr id="6" name="Text Placeholder 5"/>
          <p:cNvSpPr>
            <a:spLocks noGrp="1"/>
          </p:cNvSpPr>
          <p:nvPr>
            <p:ph type="body" sz="half" idx="2"/>
          </p:nvPr>
        </p:nvSpPr>
        <p:spPr>
          <a:xfrm>
            <a:off x="0" y="2133600"/>
            <a:ext cx="2514599" cy="4724400"/>
          </a:xfrm>
        </p:spPr>
        <p:txBody>
          <a:bodyPr>
            <a:normAutofit/>
          </a:bodyPr>
          <a:lstStyle/>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9" name="Rectangle 8"/>
          <p:cNvSpPr/>
          <p:nvPr/>
        </p:nvSpPr>
        <p:spPr>
          <a:xfrm>
            <a:off x="0" y="228600"/>
            <a:ext cx="2667000" cy="6740307"/>
          </a:xfrm>
          <a:prstGeom prst="rect">
            <a:avLst/>
          </a:prstGeom>
        </p:spPr>
        <p:txBody>
          <a:bodyPr wrap="square">
            <a:spAutoFit/>
          </a:bodyPr>
          <a:lstStyle/>
          <a:p>
            <a:r>
              <a:rPr lang="en-US" dirty="0">
                <a:cs typeface="Times New Roman" pitchFamily="18" charset="0"/>
              </a:rPr>
              <a:t>10 January 2018</a:t>
            </a:r>
            <a:br>
              <a:rPr lang="en-US" dirty="0">
                <a:cs typeface="Times New Roman" pitchFamily="18" charset="0"/>
              </a:rPr>
            </a:br>
            <a:r>
              <a:rPr lang="en-US" dirty="0">
                <a:cs typeface="Times New Roman" pitchFamily="18" charset="0"/>
              </a:rPr>
              <a:t>IWBAT: 1. defend claims using evidence in a variety of formats</a:t>
            </a:r>
            <a:br>
              <a:rPr lang="en-US" dirty="0">
                <a:cs typeface="Times New Roman" pitchFamily="18" charset="0"/>
              </a:rPr>
            </a:br>
            <a:r>
              <a:rPr lang="en-US" dirty="0">
                <a:cs typeface="Times New Roman" pitchFamily="18" charset="0"/>
              </a:rPr>
              <a:t>2. Reflect on learning process</a:t>
            </a:r>
            <a:br>
              <a:rPr lang="en-US" dirty="0">
                <a:cs typeface="Times New Roman" pitchFamily="18" charset="0"/>
              </a:rPr>
            </a:br>
            <a:br>
              <a:rPr lang="en-US" dirty="0">
                <a:cs typeface="Times New Roman" pitchFamily="18" charset="0"/>
              </a:rPr>
            </a:br>
            <a:r>
              <a:rPr lang="en-US" dirty="0" err="1">
                <a:cs typeface="Times New Roman" pitchFamily="18" charset="0"/>
              </a:rPr>
              <a:t>Bellwork</a:t>
            </a:r>
            <a:r>
              <a:rPr lang="en-US" dirty="0">
                <a:cs typeface="Times New Roman" pitchFamily="18" charset="0"/>
              </a:rPr>
              <a:t> (15 minutes)</a:t>
            </a:r>
            <a:br>
              <a:rPr lang="en-US" dirty="0">
                <a:cs typeface="Times New Roman" pitchFamily="18" charset="0"/>
              </a:rPr>
            </a:br>
            <a:r>
              <a:rPr lang="en-US" i="1" dirty="0" err="1">
                <a:cs typeface="Times New Roman" pitchFamily="18" charset="0"/>
              </a:rPr>
              <a:t>Quickwrite</a:t>
            </a:r>
            <a:br>
              <a:rPr lang="en-US" i="1" dirty="0">
                <a:cs typeface="Times New Roman" pitchFamily="18" charset="0"/>
              </a:rPr>
            </a:br>
            <a:br>
              <a:rPr lang="en-US" dirty="0">
                <a:cs typeface="Times New Roman" pitchFamily="18" charset="0"/>
              </a:rPr>
            </a:br>
            <a:r>
              <a:rPr lang="en-US" dirty="0">
                <a:cs typeface="Times New Roman" pitchFamily="18" charset="0"/>
              </a:rPr>
              <a:t>Agenda (3 minutes)</a:t>
            </a:r>
            <a:br>
              <a:rPr lang="en-US" dirty="0">
                <a:cs typeface="Times New Roman" pitchFamily="18" charset="0"/>
              </a:rPr>
            </a:br>
            <a:br>
              <a:rPr lang="en-US" dirty="0">
                <a:cs typeface="Times New Roman" pitchFamily="18" charset="0"/>
              </a:rPr>
            </a:br>
            <a:r>
              <a:rPr lang="en-US" dirty="0">
                <a:cs typeface="Times New Roman" pitchFamily="18" charset="0"/>
              </a:rPr>
              <a:t>Workshop (60 minutes)</a:t>
            </a:r>
            <a:br>
              <a:rPr lang="en-US" dirty="0">
                <a:cs typeface="Times New Roman" pitchFamily="18" charset="0"/>
              </a:rPr>
            </a:br>
            <a:r>
              <a:rPr lang="en-US" i="1" dirty="0">
                <a:cs typeface="Times New Roman" pitchFamily="18" charset="0"/>
              </a:rPr>
              <a:t>Stations</a:t>
            </a:r>
            <a:br>
              <a:rPr lang="en-US" i="1" dirty="0">
                <a:cs typeface="Times New Roman" pitchFamily="18" charset="0"/>
              </a:rPr>
            </a:br>
            <a:r>
              <a:rPr lang="en-US" i="1" dirty="0">
                <a:cs typeface="Times New Roman" pitchFamily="18" charset="0"/>
              </a:rPr>
              <a:t>One Word </a:t>
            </a:r>
            <a:br>
              <a:rPr lang="en-US" i="1" dirty="0">
                <a:cs typeface="Times New Roman" pitchFamily="18" charset="0"/>
              </a:rPr>
            </a:br>
            <a:r>
              <a:rPr lang="en-US" i="1" dirty="0">
                <a:cs typeface="Times New Roman" pitchFamily="18" charset="0"/>
              </a:rPr>
              <a:t>     Illustration</a:t>
            </a:r>
            <a:br>
              <a:rPr lang="en-US" i="1" dirty="0">
                <a:cs typeface="Times New Roman" pitchFamily="18" charset="0"/>
              </a:rPr>
            </a:br>
            <a:r>
              <a:rPr lang="en-US" i="1" dirty="0">
                <a:cs typeface="Times New Roman" pitchFamily="18" charset="0"/>
              </a:rPr>
              <a:t>     Reflection</a:t>
            </a:r>
            <a:br>
              <a:rPr lang="en-US" i="1" dirty="0">
                <a:cs typeface="Times New Roman" pitchFamily="18" charset="0"/>
              </a:rPr>
            </a:br>
            <a:r>
              <a:rPr lang="en-US" i="1" dirty="0">
                <a:cs typeface="Times New Roman" pitchFamily="18" charset="0"/>
              </a:rPr>
              <a:t>Marketing</a:t>
            </a:r>
            <a:br>
              <a:rPr lang="en-US" i="1" dirty="0">
                <a:cs typeface="Times New Roman" pitchFamily="18" charset="0"/>
              </a:rPr>
            </a:br>
            <a:r>
              <a:rPr lang="en-US" i="1" dirty="0">
                <a:cs typeface="Times New Roman" pitchFamily="18" charset="0"/>
              </a:rPr>
              <a:t>       Poster</a:t>
            </a:r>
            <a:br>
              <a:rPr lang="en-US" i="1" dirty="0">
                <a:cs typeface="Times New Roman" pitchFamily="18" charset="0"/>
              </a:rPr>
            </a:br>
            <a:r>
              <a:rPr lang="en-US" i="1" dirty="0">
                <a:cs typeface="Times New Roman" pitchFamily="18" charset="0"/>
              </a:rPr>
              <a:t>       Script</a:t>
            </a:r>
            <a:br>
              <a:rPr lang="en-US" i="1" dirty="0">
                <a:cs typeface="Times New Roman" pitchFamily="18" charset="0"/>
              </a:rPr>
            </a:br>
            <a:r>
              <a:rPr lang="en-US" i="1" dirty="0">
                <a:cs typeface="Times New Roman" pitchFamily="18" charset="0"/>
              </a:rPr>
              <a:t>Book Choice</a:t>
            </a:r>
            <a:br>
              <a:rPr lang="en-US" i="1" dirty="0">
                <a:cs typeface="Times New Roman" pitchFamily="18" charset="0"/>
              </a:rPr>
            </a:br>
            <a:br>
              <a:rPr lang="en-US" dirty="0">
                <a:cs typeface="Times New Roman" pitchFamily="18" charset="0"/>
              </a:rPr>
            </a:br>
            <a:r>
              <a:rPr lang="en-US" dirty="0">
                <a:cs typeface="Times New Roman" pitchFamily="18" charset="0"/>
              </a:rPr>
              <a:t>Peace/Out (2 minutes)</a:t>
            </a:r>
            <a:br>
              <a:rPr lang="en-US" dirty="0">
                <a:solidFill>
                  <a:schemeClr val="bg1">
                    <a:lumMod val="85000"/>
                  </a:schemeClr>
                </a:solidFill>
                <a:cs typeface="Times New Roman" pitchFamily="18" charset="0"/>
              </a:rPr>
            </a:br>
            <a:endParaRPr lang="en-US" b="1" dirty="0">
              <a:solidFill>
                <a:schemeClr val="bg1">
                  <a:lumMod val="85000"/>
                </a:schemeClr>
              </a:solidFill>
              <a:cs typeface="Times New Roman" pitchFamily="18" charset="0"/>
            </a:endParaRPr>
          </a:p>
        </p:txBody>
      </p:sp>
      <p:sp>
        <p:nvSpPr>
          <p:cNvPr id="3" name="TextBox 2">
            <a:extLst>
              <a:ext uri="{FF2B5EF4-FFF2-40B4-BE49-F238E27FC236}">
                <a16:creationId xmlns:a16="http://schemas.microsoft.com/office/drawing/2014/main" id="{72E74762-FDA0-4DBD-AAFC-04F98C40D3E7}"/>
              </a:ext>
            </a:extLst>
          </p:cNvPr>
          <p:cNvSpPr txBox="1"/>
          <p:nvPr/>
        </p:nvSpPr>
        <p:spPr>
          <a:xfrm>
            <a:off x="2427514" y="1623528"/>
            <a:ext cx="6705600" cy="4647426"/>
          </a:xfrm>
          <a:prstGeom prst="rect">
            <a:avLst/>
          </a:prstGeom>
          <a:noFill/>
        </p:spPr>
        <p:txBody>
          <a:bodyPr wrap="square" rtlCol="0">
            <a:spAutoFit/>
          </a:bodyPr>
          <a:lstStyle/>
          <a:p>
            <a:pPr algn="ctr"/>
            <a:r>
              <a:rPr lang="en-US" sz="2800" b="1" dirty="0"/>
              <a:t>Project</a:t>
            </a:r>
          </a:p>
          <a:p>
            <a:pPr algn="ctr"/>
            <a:r>
              <a:rPr lang="en-US" sz="2800" u="sng" dirty="0">
                <a:solidFill>
                  <a:srgbClr val="0070C0"/>
                </a:solidFill>
              </a:rPr>
              <a:t>Partner reading</a:t>
            </a:r>
            <a:r>
              <a:rPr lang="en-US" sz="2400" dirty="0"/>
              <a:t>	</a:t>
            </a:r>
            <a:endParaRPr lang="en-US" sz="2400" i="1" dirty="0"/>
          </a:p>
          <a:p>
            <a:pPr algn="ctr"/>
            <a:r>
              <a:rPr lang="en-US" sz="2400" i="1" dirty="0"/>
              <a:t>Forming ideas now…</a:t>
            </a:r>
          </a:p>
          <a:p>
            <a:pPr algn="ctr"/>
            <a:endParaRPr lang="en-US" sz="2400" i="1" dirty="0"/>
          </a:p>
          <a:p>
            <a:pPr algn="ctr"/>
            <a:r>
              <a:rPr lang="en-US" sz="2400" i="1" dirty="0"/>
              <a:t>Probably podcast. Will listen to model</a:t>
            </a:r>
          </a:p>
          <a:p>
            <a:pPr algn="ctr"/>
            <a:endParaRPr lang="en-US" sz="2400" i="1" dirty="0"/>
          </a:p>
          <a:p>
            <a:pPr algn="ctr"/>
            <a:r>
              <a:rPr lang="en-US" sz="2400" i="1" dirty="0"/>
              <a:t>I do not care about genre. You have to agree. You can choose one of my books. You can go to library to choose/order.</a:t>
            </a:r>
          </a:p>
          <a:p>
            <a:pPr algn="ctr"/>
            <a:endParaRPr lang="en-US" sz="2400" i="1" dirty="0"/>
          </a:p>
          <a:p>
            <a:r>
              <a:rPr lang="en-US" sz="2400" i="1" dirty="0"/>
              <a:t>Right now I just need you to read. Project DONE by 1/28. </a:t>
            </a:r>
          </a:p>
        </p:txBody>
      </p:sp>
    </p:spTree>
    <p:extLst>
      <p:ext uri="{BB962C8B-B14F-4D97-AF65-F5344CB8AC3E}">
        <p14:creationId xmlns:p14="http://schemas.microsoft.com/office/powerpoint/2010/main" val="1932682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971800" y="304800"/>
            <a:ext cx="5638800" cy="5822950"/>
          </a:xfrm>
        </p:spPr>
        <p:txBody>
          <a:bodyPr>
            <a:normAutofit/>
          </a:bodyPr>
          <a:lstStyle/>
          <a:p>
            <a:pPr algn="ctr">
              <a:buNone/>
            </a:pPr>
            <a:r>
              <a:rPr lang="en-US" sz="1800" b="1" i="1" dirty="0">
                <a:cs typeface="Times New Roman" pitchFamily="18" charset="0"/>
              </a:rPr>
              <a:t>A Matter of Life and Death</a:t>
            </a:r>
            <a:endParaRPr lang="en-US" sz="2400" b="1" dirty="0">
              <a:latin typeface="Times New Roman" pitchFamily="18" charset="0"/>
              <a:cs typeface="Times New Roman" pitchFamily="18" charset="0"/>
            </a:endParaRPr>
          </a:p>
        </p:txBody>
      </p:sp>
      <p:sp>
        <p:nvSpPr>
          <p:cNvPr id="6" name="Text Placeholder 5"/>
          <p:cNvSpPr>
            <a:spLocks noGrp="1"/>
          </p:cNvSpPr>
          <p:nvPr>
            <p:ph type="body" sz="half" idx="2"/>
          </p:nvPr>
        </p:nvSpPr>
        <p:spPr>
          <a:xfrm>
            <a:off x="1" y="228600"/>
            <a:ext cx="2666999" cy="6124040"/>
          </a:xfrm>
        </p:spPr>
        <p:txBody>
          <a:bodyPr>
            <a:normAutofit/>
          </a:bodyPr>
          <a:lstStyle/>
          <a:p>
            <a:r>
              <a:rPr lang="en-US" sz="1600" dirty="0">
                <a:cs typeface="Times New Roman" pitchFamily="18" charset="0"/>
              </a:rPr>
              <a:t>10 January 2018</a:t>
            </a:r>
            <a:br>
              <a:rPr lang="en-US" sz="1600" dirty="0">
                <a:cs typeface="Times New Roman" pitchFamily="18" charset="0"/>
              </a:rPr>
            </a:br>
            <a:r>
              <a:rPr lang="en-US" sz="1600" dirty="0">
                <a:cs typeface="Times New Roman" pitchFamily="18" charset="0"/>
              </a:rPr>
              <a:t>IWBAT: 1. defend claims using evidence in a variety of formats</a:t>
            </a:r>
            <a:br>
              <a:rPr lang="en-US" sz="1600" dirty="0">
                <a:cs typeface="Times New Roman" pitchFamily="18" charset="0"/>
              </a:rPr>
            </a:br>
            <a:r>
              <a:rPr lang="en-US" sz="1600" dirty="0">
                <a:cs typeface="Times New Roman" pitchFamily="18" charset="0"/>
              </a:rPr>
              <a:t>2. Reflect on learning process</a:t>
            </a:r>
            <a:br>
              <a:rPr lang="en-US" sz="1600" dirty="0">
                <a:cs typeface="Times New Roman" pitchFamily="18" charset="0"/>
              </a:rPr>
            </a:br>
            <a:br>
              <a:rPr lang="en-US" sz="1600" dirty="0">
                <a:cs typeface="Times New Roman" pitchFamily="18" charset="0"/>
              </a:rPr>
            </a:br>
            <a:r>
              <a:rPr lang="en-US" sz="1600" dirty="0" err="1">
                <a:cs typeface="Times New Roman" pitchFamily="18" charset="0"/>
              </a:rPr>
              <a:t>Bellwork</a:t>
            </a:r>
            <a:r>
              <a:rPr lang="en-US" sz="1600" dirty="0">
                <a:cs typeface="Times New Roman" pitchFamily="18" charset="0"/>
              </a:rPr>
              <a:t> (15 minutes)</a:t>
            </a:r>
            <a:br>
              <a:rPr lang="en-US" sz="1600" dirty="0">
                <a:cs typeface="Times New Roman" pitchFamily="18" charset="0"/>
              </a:rPr>
            </a:br>
            <a:r>
              <a:rPr lang="en-US" sz="1600" i="1" dirty="0" err="1">
                <a:cs typeface="Times New Roman" pitchFamily="18" charset="0"/>
              </a:rPr>
              <a:t>Quickwrite</a:t>
            </a:r>
            <a:br>
              <a:rPr lang="en-US" sz="1600" i="1" dirty="0">
                <a:cs typeface="Times New Roman" pitchFamily="18" charset="0"/>
              </a:rPr>
            </a:br>
            <a:br>
              <a:rPr lang="en-US" sz="1600" dirty="0">
                <a:cs typeface="Times New Roman" pitchFamily="18" charset="0"/>
              </a:rPr>
            </a:br>
            <a:r>
              <a:rPr lang="en-US" sz="1600" dirty="0">
                <a:cs typeface="Times New Roman" pitchFamily="18" charset="0"/>
              </a:rPr>
              <a:t>Agenda (3 minutes)</a:t>
            </a:r>
            <a:br>
              <a:rPr lang="en-US" sz="1600" dirty="0">
                <a:cs typeface="Times New Roman" pitchFamily="18" charset="0"/>
              </a:rPr>
            </a:br>
            <a:br>
              <a:rPr lang="en-US" sz="1600" dirty="0">
                <a:cs typeface="Times New Roman" pitchFamily="18" charset="0"/>
              </a:rPr>
            </a:br>
            <a:r>
              <a:rPr lang="en-US" sz="1600" dirty="0">
                <a:cs typeface="Times New Roman" pitchFamily="18" charset="0"/>
              </a:rPr>
              <a:t>Workshop (60 minutes)</a:t>
            </a:r>
            <a:br>
              <a:rPr lang="en-US" sz="1600" dirty="0">
                <a:cs typeface="Times New Roman" pitchFamily="18" charset="0"/>
              </a:rPr>
            </a:br>
            <a:r>
              <a:rPr lang="en-US" sz="1600" i="1" dirty="0">
                <a:cs typeface="Times New Roman" pitchFamily="18" charset="0"/>
              </a:rPr>
              <a:t>Stations</a:t>
            </a:r>
            <a:br>
              <a:rPr lang="en-US" sz="1600" i="1" dirty="0">
                <a:cs typeface="Times New Roman" pitchFamily="18" charset="0"/>
              </a:rPr>
            </a:br>
            <a:r>
              <a:rPr lang="en-US" sz="1600" i="1" dirty="0">
                <a:cs typeface="Times New Roman" pitchFamily="18" charset="0"/>
              </a:rPr>
              <a:t>One Word </a:t>
            </a:r>
            <a:br>
              <a:rPr lang="en-US" sz="1600" i="1" dirty="0">
                <a:cs typeface="Times New Roman" pitchFamily="18" charset="0"/>
              </a:rPr>
            </a:br>
            <a:r>
              <a:rPr lang="en-US" sz="1600" i="1" dirty="0">
                <a:cs typeface="Times New Roman" pitchFamily="18" charset="0"/>
              </a:rPr>
              <a:t>     Illustration</a:t>
            </a:r>
            <a:br>
              <a:rPr lang="en-US" sz="1600" i="1" dirty="0">
                <a:cs typeface="Times New Roman" pitchFamily="18" charset="0"/>
              </a:rPr>
            </a:br>
            <a:r>
              <a:rPr lang="en-US" sz="1600" i="1" dirty="0">
                <a:cs typeface="Times New Roman" pitchFamily="18" charset="0"/>
              </a:rPr>
              <a:t>     Reflection</a:t>
            </a:r>
            <a:br>
              <a:rPr lang="en-US" sz="1600" i="1" dirty="0">
                <a:cs typeface="Times New Roman" pitchFamily="18" charset="0"/>
              </a:rPr>
            </a:br>
            <a:r>
              <a:rPr lang="en-US" sz="1600" i="1" dirty="0">
                <a:cs typeface="Times New Roman" pitchFamily="18" charset="0"/>
              </a:rPr>
              <a:t>Marketing</a:t>
            </a:r>
            <a:br>
              <a:rPr lang="en-US" sz="1600" i="1" dirty="0">
                <a:cs typeface="Times New Roman" pitchFamily="18" charset="0"/>
              </a:rPr>
            </a:br>
            <a:r>
              <a:rPr lang="en-US" sz="1600" i="1" dirty="0">
                <a:cs typeface="Times New Roman" pitchFamily="18" charset="0"/>
              </a:rPr>
              <a:t>       Poster</a:t>
            </a:r>
            <a:br>
              <a:rPr lang="en-US" sz="1600" i="1" dirty="0">
                <a:cs typeface="Times New Roman" pitchFamily="18" charset="0"/>
              </a:rPr>
            </a:br>
            <a:r>
              <a:rPr lang="en-US" sz="1600" i="1" dirty="0">
                <a:cs typeface="Times New Roman" pitchFamily="18" charset="0"/>
              </a:rPr>
              <a:t>       Script</a:t>
            </a:r>
            <a:br>
              <a:rPr lang="en-US" sz="1600" i="1" dirty="0">
                <a:cs typeface="Times New Roman" pitchFamily="18" charset="0"/>
              </a:rPr>
            </a:br>
            <a:r>
              <a:rPr lang="en-US" sz="1600" i="1" dirty="0">
                <a:cs typeface="Times New Roman" pitchFamily="18" charset="0"/>
              </a:rPr>
              <a:t>Book Choice</a:t>
            </a:r>
            <a:br>
              <a:rPr lang="en-US" sz="1600" i="1" dirty="0">
                <a:cs typeface="Times New Roman" pitchFamily="18" charset="0"/>
              </a:rPr>
            </a:br>
            <a:br>
              <a:rPr lang="en-US" sz="1600" dirty="0">
                <a:cs typeface="Times New Roman" pitchFamily="18" charset="0"/>
              </a:rPr>
            </a:br>
            <a:r>
              <a:rPr lang="en-US" sz="1600" dirty="0">
                <a:cs typeface="Times New Roman" pitchFamily="18" charset="0"/>
              </a:rPr>
              <a:t>Peace/Out (2 minutes)</a:t>
            </a:r>
            <a:br>
              <a:rPr lang="en-US" sz="1600" dirty="0">
                <a:solidFill>
                  <a:schemeClr val="bg1">
                    <a:lumMod val="85000"/>
                  </a:schemeClr>
                </a:solidFill>
                <a:cs typeface="Times New Roman" pitchFamily="18" charset="0"/>
              </a:rPr>
            </a:br>
            <a:endParaRPr lang="en-US" sz="1600" b="1" dirty="0">
              <a:solidFill>
                <a:schemeClr val="bg1">
                  <a:lumMod val="85000"/>
                </a:schemeClr>
              </a:solidFill>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191000" y="990841"/>
            <a:ext cx="2357987" cy="165059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0" y="762000"/>
            <a:ext cx="4191000" cy="1015663"/>
          </a:xfrm>
          <a:prstGeom prst="rect">
            <a:avLst/>
          </a:prstGeom>
        </p:spPr>
        <p:txBody>
          <a:bodyPr wrap="square">
            <a:spAutoFit/>
          </a:bodyPr>
          <a:lstStyle/>
          <a:p>
            <a:pPr algn="ctr"/>
            <a:r>
              <a:rPr lang="en-US" sz="2400" dirty="0">
                <a:latin typeface="+mj-lt"/>
                <a:cs typeface="Times New Roman" pitchFamily="18" charset="0"/>
              </a:rPr>
              <a:t>HOMEWORK</a:t>
            </a:r>
            <a:endParaRPr lang="en-US" sz="2000" dirty="0">
              <a:latin typeface="+mj-lt"/>
              <a:cs typeface="Times New Roman" pitchFamily="18" charset="0"/>
            </a:endParaRPr>
          </a:p>
          <a:p>
            <a:pPr algn="ctr"/>
            <a:endParaRPr lang="en-US" dirty="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id="{096221A2-F8FA-476E-ABAB-5939AEC4BB5C}"/>
              </a:ext>
            </a:extLst>
          </p:cNvPr>
          <p:cNvSpPr/>
          <p:nvPr/>
        </p:nvSpPr>
        <p:spPr>
          <a:xfrm>
            <a:off x="2971800" y="3315485"/>
            <a:ext cx="6086225" cy="830997"/>
          </a:xfrm>
          <a:prstGeom prst="rect">
            <a:avLst/>
          </a:prstGeom>
        </p:spPr>
        <p:txBody>
          <a:bodyPr wrap="square" anchor="t">
            <a:spAutoFit/>
          </a:bodyPr>
          <a:lstStyle/>
          <a:p>
            <a:pPr marL="457200" indent="-457200">
              <a:buAutoNum type="arabicPeriod"/>
              <a:defRPr/>
            </a:pPr>
            <a:r>
              <a:rPr lang="en-US" sz="2400" dirty="0">
                <a:cs typeface="Times New Roman" pitchFamily="18" charset="0"/>
              </a:rPr>
              <a:t>Find your partner book</a:t>
            </a:r>
          </a:p>
          <a:p>
            <a:pPr marL="457200" indent="-457200">
              <a:buAutoNum type="arabicPeriod"/>
              <a:defRPr/>
            </a:pPr>
            <a:r>
              <a:rPr lang="en-US" sz="2400" dirty="0">
                <a:cs typeface="Times New Roman" pitchFamily="18" charset="0"/>
              </a:rPr>
              <a:t>Finish one word reflection</a:t>
            </a:r>
            <a:endParaRPr lang="en-US" sz="2400" dirty="0"/>
          </a:p>
        </p:txBody>
      </p:sp>
    </p:spTree>
    <p:extLst>
      <p:ext uri="{BB962C8B-B14F-4D97-AF65-F5344CB8AC3E}">
        <p14:creationId xmlns:p14="http://schemas.microsoft.com/office/powerpoint/2010/main" val="3951114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971800" y="304800"/>
            <a:ext cx="5638800" cy="5822950"/>
          </a:xfrm>
          <a:ln>
            <a:noFill/>
          </a:ln>
        </p:spPr>
        <p:style>
          <a:lnRef idx="2">
            <a:schemeClr val="accent1"/>
          </a:lnRef>
          <a:fillRef idx="1">
            <a:schemeClr val="lt1"/>
          </a:fillRef>
          <a:effectRef idx="0">
            <a:schemeClr val="accent1"/>
          </a:effectRef>
          <a:fontRef idx="minor">
            <a:schemeClr val="dk1"/>
          </a:fontRef>
        </p:style>
        <p:txBody>
          <a:bodyPr rtlCol="0">
            <a:normAutofit/>
          </a:bodyPr>
          <a:lstStyle/>
          <a:p>
            <a:pPr algn="ctr">
              <a:buNone/>
            </a:pPr>
            <a:r>
              <a:rPr lang="en-US" sz="1800" b="1" i="1" dirty="0">
                <a:cs typeface="Times New Roman" pitchFamily="18" charset="0"/>
              </a:rPr>
              <a:t>A Matter of Life and Death</a:t>
            </a:r>
            <a:endParaRPr lang="en-US" sz="2400" b="1" dirty="0">
              <a:latin typeface="Times New Roman" pitchFamily="18" charset="0"/>
              <a:cs typeface="Times New Roman" pitchFamily="18" charset="0"/>
            </a:endParaRPr>
          </a:p>
          <a:p>
            <a:pPr algn="ctr" fontAlgn="auto">
              <a:spcAft>
                <a:spcPts val="0"/>
              </a:spcAft>
              <a:buFont typeface="Arial" pitchFamily="34" charset="0"/>
              <a:buNone/>
              <a:defRPr/>
            </a:pPr>
            <a:endParaRPr lang="en-US" sz="2400" b="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r>
              <a:rPr lang="en-US" sz="2400" b="1" i="1" dirty="0">
                <a:solidFill>
                  <a:schemeClr val="tx1"/>
                </a:solidFill>
                <a:latin typeface="Times New Roman" pitchFamily="18" charset="0"/>
                <a:cs typeface="Times New Roman" pitchFamily="18" charset="0"/>
              </a:rPr>
              <a:t>In third person.</a:t>
            </a:r>
          </a:p>
          <a:p>
            <a:pPr algn="ctr" fontAlgn="auto">
              <a:spcAft>
                <a:spcPts val="0"/>
              </a:spcAft>
              <a:buFont typeface="Arial" pitchFamily="34" charset="0"/>
              <a:buNone/>
              <a:defRPr/>
            </a:pPr>
            <a:endParaRPr lang="en-US" sz="1800" b="1" i="1" dirty="0">
              <a:solidFill>
                <a:schemeClr val="tx1"/>
              </a:solidFill>
              <a:latin typeface="Times New Roman" pitchFamily="18" charset="0"/>
              <a:cs typeface="Times New Roman" pitchFamily="18" charset="0"/>
            </a:endParaRPr>
          </a:p>
        </p:txBody>
      </p:sp>
      <p:sp>
        <p:nvSpPr>
          <p:cNvPr id="6" name="Text Placeholder 5"/>
          <p:cNvSpPr>
            <a:spLocks noGrp="1"/>
          </p:cNvSpPr>
          <p:nvPr>
            <p:ph type="body" sz="half" idx="2"/>
          </p:nvPr>
        </p:nvSpPr>
        <p:spPr>
          <a:xfrm>
            <a:off x="152400" y="76200"/>
            <a:ext cx="2286000" cy="5410200"/>
          </a:xfrm>
        </p:spPr>
        <p:txBody>
          <a:bodyPr rtlCol="0">
            <a:noAutofit/>
          </a:bodyPr>
          <a:lstStyle/>
          <a:p>
            <a:r>
              <a:rPr lang="en-US" sz="1600" dirty="0">
                <a:cs typeface="Times New Roman" pitchFamily="18" charset="0"/>
              </a:rPr>
              <a:t>10 January 2018</a:t>
            </a:r>
            <a:br>
              <a:rPr lang="en-US" sz="1600" dirty="0">
                <a:cs typeface="Times New Roman" pitchFamily="18" charset="0"/>
              </a:rPr>
            </a:br>
            <a:r>
              <a:rPr lang="en-US" sz="1600" dirty="0">
                <a:cs typeface="Times New Roman" pitchFamily="18" charset="0"/>
              </a:rPr>
              <a:t>IWBAT: 1. defend claims using evidence in a variety of formats</a:t>
            </a:r>
            <a:br>
              <a:rPr lang="en-US" sz="1600" dirty="0">
                <a:cs typeface="Times New Roman" pitchFamily="18" charset="0"/>
              </a:rPr>
            </a:br>
            <a:r>
              <a:rPr lang="en-US" sz="1600" dirty="0">
                <a:cs typeface="Times New Roman" pitchFamily="18" charset="0"/>
              </a:rPr>
              <a:t>2. Reflect on learning process</a:t>
            </a:r>
            <a:br>
              <a:rPr lang="en-US" sz="1600" dirty="0">
                <a:cs typeface="Times New Roman" pitchFamily="18" charset="0"/>
              </a:rPr>
            </a:br>
            <a:br>
              <a:rPr lang="en-US" sz="1600" dirty="0">
                <a:cs typeface="Times New Roman" pitchFamily="18" charset="0"/>
              </a:rPr>
            </a:br>
            <a:r>
              <a:rPr lang="en-US" sz="1600" dirty="0" err="1">
                <a:cs typeface="Times New Roman" pitchFamily="18" charset="0"/>
              </a:rPr>
              <a:t>Bellwork</a:t>
            </a:r>
            <a:r>
              <a:rPr lang="en-US" sz="1600" dirty="0">
                <a:cs typeface="Times New Roman" pitchFamily="18" charset="0"/>
              </a:rPr>
              <a:t> (15 minutes)</a:t>
            </a:r>
            <a:br>
              <a:rPr lang="en-US" sz="1600" dirty="0">
                <a:cs typeface="Times New Roman" pitchFamily="18" charset="0"/>
              </a:rPr>
            </a:br>
            <a:r>
              <a:rPr lang="en-US" sz="1600" i="1" dirty="0" err="1">
                <a:cs typeface="Times New Roman" pitchFamily="18" charset="0"/>
              </a:rPr>
              <a:t>Quickwrite</a:t>
            </a:r>
            <a:br>
              <a:rPr lang="en-US" sz="1600" i="1" dirty="0">
                <a:cs typeface="Times New Roman" pitchFamily="18" charset="0"/>
              </a:rPr>
            </a:br>
            <a:br>
              <a:rPr lang="en-US" sz="1600" dirty="0">
                <a:cs typeface="Times New Roman" pitchFamily="18" charset="0"/>
              </a:rPr>
            </a:br>
            <a:r>
              <a:rPr lang="en-US" sz="1600" dirty="0">
                <a:cs typeface="Times New Roman" pitchFamily="18" charset="0"/>
              </a:rPr>
              <a:t>Agenda (3 minutes)</a:t>
            </a:r>
            <a:br>
              <a:rPr lang="en-US" sz="1600" dirty="0">
                <a:cs typeface="Times New Roman" pitchFamily="18" charset="0"/>
              </a:rPr>
            </a:br>
            <a:br>
              <a:rPr lang="en-US" sz="1600" dirty="0">
                <a:cs typeface="Times New Roman" pitchFamily="18" charset="0"/>
              </a:rPr>
            </a:br>
            <a:r>
              <a:rPr lang="en-US" sz="1600" dirty="0">
                <a:cs typeface="Times New Roman" pitchFamily="18" charset="0"/>
              </a:rPr>
              <a:t>Workshop (60 minutes)</a:t>
            </a:r>
            <a:br>
              <a:rPr lang="en-US" sz="1600" dirty="0">
                <a:cs typeface="Times New Roman" pitchFamily="18" charset="0"/>
              </a:rPr>
            </a:br>
            <a:r>
              <a:rPr lang="en-US" sz="1600" i="1" dirty="0">
                <a:cs typeface="Times New Roman" pitchFamily="18" charset="0"/>
              </a:rPr>
              <a:t>Stations</a:t>
            </a:r>
            <a:br>
              <a:rPr lang="en-US" sz="1600" i="1" dirty="0">
                <a:cs typeface="Times New Roman" pitchFamily="18" charset="0"/>
              </a:rPr>
            </a:br>
            <a:r>
              <a:rPr lang="en-US" sz="1600" i="1" dirty="0">
                <a:cs typeface="Times New Roman" pitchFamily="18" charset="0"/>
              </a:rPr>
              <a:t>One Word </a:t>
            </a:r>
            <a:br>
              <a:rPr lang="en-US" sz="1600" i="1" dirty="0">
                <a:cs typeface="Times New Roman" pitchFamily="18" charset="0"/>
              </a:rPr>
            </a:br>
            <a:r>
              <a:rPr lang="en-US" sz="1600" i="1" dirty="0">
                <a:cs typeface="Times New Roman" pitchFamily="18" charset="0"/>
              </a:rPr>
              <a:t>     Illustration</a:t>
            </a:r>
            <a:br>
              <a:rPr lang="en-US" sz="1600" i="1" dirty="0">
                <a:cs typeface="Times New Roman" pitchFamily="18" charset="0"/>
              </a:rPr>
            </a:br>
            <a:r>
              <a:rPr lang="en-US" sz="1600" i="1" dirty="0">
                <a:cs typeface="Times New Roman" pitchFamily="18" charset="0"/>
              </a:rPr>
              <a:t>     Reflection</a:t>
            </a:r>
            <a:br>
              <a:rPr lang="en-US" sz="1600" i="1" dirty="0">
                <a:cs typeface="Times New Roman" pitchFamily="18" charset="0"/>
              </a:rPr>
            </a:br>
            <a:r>
              <a:rPr lang="en-US" sz="1600" i="1" dirty="0">
                <a:cs typeface="Times New Roman" pitchFamily="18" charset="0"/>
              </a:rPr>
              <a:t>Marketing</a:t>
            </a:r>
            <a:br>
              <a:rPr lang="en-US" sz="1600" i="1" dirty="0">
                <a:cs typeface="Times New Roman" pitchFamily="18" charset="0"/>
              </a:rPr>
            </a:br>
            <a:r>
              <a:rPr lang="en-US" sz="1600" i="1" dirty="0">
                <a:cs typeface="Times New Roman" pitchFamily="18" charset="0"/>
              </a:rPr>
              <a:t>       Poster</a:t>
            </a:r>
            <a:br>
              <a:rPr lang="en-US" sz="1600" i="1" dirty="0">
                <a:cs typeface="Times New Roman" pitchFamily="18" charset="0"/>
              </a:rPr>
            </a:br>
            <a:r>
              <a:rPr lang="en-US" sz="1600" i="1" dirty="0">
                <a:cs typeface="Times New Roman" pitchFamily="18" charset="0"/>
              </a:rPr>
              <a:t>       Script</a:t>
            </a:r>
            <a:br>
              <a:rPr lang="en-US" sz="1600" i="1" dirty="0">
                <a:cs typeface="Times New Roman" pitchFamily="18" charset="0"/>
              </a:rPr>
            </a:br>
            <a:r>
              <a:rPr lang="en-US" sz="1600" i="1" dirty="0">
                <a:cs typeface="Times New Roman" pitchFamily="18" charset="0"/>
              </a:rPr>
              <a:t>Book Choice</a:t>
            </a:r>
            <a:br>
              <a:rPr lang="en-US" sz="1600" i="1" dirty="0">
                <a:cs typeface="Times New Roman" pitchFamily="18" charset="0"/>
              </a:rPr>
            </a:br>
            <a:br>
              <a:rPr lang="en-US" sz="1600" dirty="0">
                <a:cs typeface="Times New Roman" pitchFamily="18" charset="0"/>
              </a:rPr>
            </a:br>
            <a:r>
              <a:rPr lang="en-US" sz="1600" dirty="0">
                <a:cs typeface="Times New Roman" pitchFamily="18" charset="0"/>
              </a:rPr>
              <a:t>Peace/Out (2 minutes)</a:t>
            </a:r>
            <a:br>
              <a:rPr lang="en-US" sz="1600" dirty="0">
                <a:solidFill>
                  <a:schemeClr val="bg1">
                    <a:lumMod val="85000"/>
                  </a:schemeClr>
                </a:solidFill>
                <a:cs typeface="Times New Roman" pitchFamily="18" charset="0"/>
              </a:rPr>
            </a:br>
            <a:endParaRPr lang="en-US" sz="1600" b="1" dirty="0">
              <a:solidFill>
                <a:schemeClr val="bg1">
                  <a:lumMod val="85000"/>
                </a:schemeClr>
              </a:solidFill>
              <a:cs typeface="Times New Roman" pitchFamily="18" charset="0"/>
            </a:endParaRPr>
          </a:p>
        </p:txBody>
      </p:sp>
      <p:pic>
        <p:nvPicPr>
          <p:cNvPr id="26628" name="Picture 2" descr="C:\Users\Pam\AppData\Local\Microsoft\Windows\Temporary Internet Files\Content.IE5\5C79V61Z\MP900407390[1].jpg"/>
          <p:cNvPicPr>
            <a:picLocks noChangeAspect="1" noChangeArrowheads="1"/>
          </p:cNvPicPr>
          <p:nvPr/>
        </p:nvPicPr>
        <p:blipFill>
          <a:blip r:embed="rId2" cstate="print"/>
          <a:srcRect/>
          <a:stretch>
            <a:fillRect/>
          </a:stretch>
        </p:blipFill>
        <p:spPr bwMode="auto">
          <a:xfrm>
            <a:off x="5334000" y="5867400"/>
            <a:ext cx="914400" cy="914400"/>
          </a:xfrm>
          <a:prstGeom prst="rect">
            <a:avLst/>
          </a:prstGeom>
          <a:noFill/>
          <a:ln w="9525">
            <a:noFill/>
            <a:miter lim="800000"/>
            <a:headEnd/>
            <a:tailEnd/>
          </a:ln>
        </p:spPr>
      </p:pic>
      <p:pic>
        <p:nvPicPr>
          <p:cNvPr id="26629" name="Picture 8" descr="8292433-blank-yellow-admission-ticket.jpg"/>
          <p:cNvPicPr>
            <a:picLocks noChangeAspect="1"/>
          </p:cNvPicPr>
          <p:nvPr/>
        </p:nvPicPr>
        <p:blipFill>
          <a:blip r:embed="rId3" cstate="print">
            <a:lum bright="10000"/>
          </a:blip>
          <a:srcRect/>
          <a:stretch>
            <a:fillRect/>
          </a:stretch>
        </p:blipFill>
        <p:spPr bwMode="auto">
          <a:xfrm>
            <a:off x="2743200" y="1143000"/>
            <a:ext cx="6073775" cy="4038600"/>
          </a:xfrm>
          <a:prstGeom prst="rect">
            <a:avLst/>
          </a:prstGeom>
          <a:noFill/>
          <a:ln w="9525">
            <a:noFill/>
            <a:miter lim="800000"/>
            <a:headEnd/>
            <a:tailEnd/>
          </a:ln>
        </p:spPr>
      </p:pic>
      <p:sp>
        <p:nvSpPr>
          <p:cNvPr id="26630" name="TextBox 9"/>
          <p:cNvSpPr txBox="1">
            <a:spLocks noChangeArrowheads="1"/>
          </p:cNvSpPr>
          <p:nvPr/>
        </p:nvSpPr>
        <p:spPr bwMode="auto">
          <a:xfrm>
            <a:off x="2971800" y="838200"/>
            <a:ext cx="5638800" cy="3631763"/>
          </a:xfrm>
          <a:prstGeom prst="rect">
            <a:avLst/>
          </a:prstGeom>
          <a:noFill/>
          <a:ln w="3175">
            <a:solidFill>
              <a:schemeClr val="bg1"/>
            </a:solidFill>
            <a:miter lim="800000"/>
            <a:headEnd/>
            <a:tailEnd/>
          </a:ln>
        </p:spPr>
        <p:txBody>
          <a:bodyPr>
            <a:spAutoFit/>
          </a:bodyPr>
          <a:lstStyle/>
          <a:p>
            <a:pPr algn="ctr"/>
            <a:r>
              <a:rPr lang="en-US" sz="2400" b="1" dirty="0">
                <a:cs typeface="Times New Roman" pitchFamily="18" charset="0"/>
              </a:rPr>
              <a:t>Write on a piece of scratch paper</a:t>
            </a:r>
          </a:p>
          <a:p>
            <a:pPr algn="ctr"/>
            <a:endParaRPr lang="en-US" sz="2800" b="1" dirty="0">
              <a:latin typeface="Times New Roman" pitchFamily="18" charset="0"/>
              <a:cs typeface="Times New Roman" pitchFamily="18" charset="0"/>
            </a:endParaRPr>
          </a:p>
          <a:p>
            <a:pPr algn="ctr">
              <a:buNone/>
            </a:pPr>
            <a:endParaRPr lang="en-US" sz="3200" b="1" i="1" dirty="0">
              <a:cs typeface="Times New Roman" pitchFamily="18" charset="0"/>
            </a:endParaRPr>
          </a:p>
          <a:p>
            <a:pPr algn="ctr">
              <a:buNone/>
            </a:pPr>
            <a:endParaRPr lang="en-US" sz="3200" b="1" i="1" dirty="0">
              <a:cs typeface="Times New Roman" pitchFamily="18" charset="0"/>
            </a:endParaRPr>
          </a:p>
          <a:p>
            <a:pPr algn="ctr">
              <a:buNone/>
            </a:pPr>
            <a:r>
              <a:rPr lang="en-US" sz="3200" b="1" i="1" dirty="0">
                <a:cs typeface="Times New Roman" pitchFamily="18" charset="0"/>
              </a:rPr>
              <a:t>Use one of the past/present</a:t>
            </a:r>
          </a:p>
          <a:p>
            <a:pPr algn="ctr">
              <a:buNone/>
            </a:pPr>
            <a:r>
              <a:rPr lang="en-US" sz="3200" b="1" i="1" dirty="0">
                <a:cs typeface="Times New Roman" pitchFamily="18" charset="0"/>
              </a:rPr>
              <a:t> SAT words in a declarative sentence about your break.</a:t>
            </a:r>
            <a:endParaRPr lang="en-US" sz="2800" b="1" i="1" dirty="0">
              <a:latin typeface="Times New Roman" pitchFamily="18" charset="0"/>
              <a:cs typeface="Times New Roman" pitchFamily="18" charset="0"/>
            </a:endParaRPr>
          </a:p>
          <a:p>
            <a:endParaRPr lang="en-US" dirty="0">
              <a:latin typeface="Calibri" pitchFamily="34" charset="0"/>
            </a:endParaRPr>
          </a:p>
        </p:txBody>
      </p:sp>
      <p:sp>
        <p:nvSpPr>
          <p:cNvPr id="2" name="Right Arrow 1"/>
          <p:cNvSpPr/>
          <p:nvPr/>
        </p:nvSpPr>
        <p:spPr>
          <a:xfrm>
            <a:off x="1066800" y="990600"/>
            <a:ext cx="26670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PLEASE USE MLA HEADING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295400"/>
            <a:ext cx="3048000" cy="1676400"/>
          </a:xfrm>
        </p:spPr>
        <p:txBody>
          <a:bodyPr>
            <a:noAutofit/>
          </a:bodyPr>
          <a:lstStyle/>
          <a:p>
            <a:r>
              <a:rPr lang="en-US" sz="1800" dirty="0">
                <a:cs typeface="Times New Roman" pitchFamily="18" charset="0"/>
              </a:rPr>
              <a:t>10 February 2018</a:t>
            </a:r>
            <a:br>
              <a:rPr lang="en-US" sz="1800" dirty="0">
                <a:cs typeface="Times New Roman" pitchFamily="18" charset="0"/>
              </a:rPr>
            </a:br>
            <a:br>
              <a:rPr lang="en-US" sz="1800" dirty="0">
                <a:cs typeface="Times New Roman" pitchFamily="18" charset="0"/>
              </a:rPr>
            </a:br>
            <a:r>
              <a:rPr lang="en-US" sz="1800" dirty="0">
                <a:cs typeface="Times New Roman" pitchFamily="18" charset="0"/>
              </a:rPr>
              <a:t>IWBAT: 1. Use knowledge gained from text to make and defend opinions</a:t>
            </a:r>
            <a:br>
              <a:rPr lang="en-US" sz="1800" dirty="0">
                <a:cs typeface="Times New Roman" pitchFamily="18" charset="0"/>
              </a:rPr>
            </a:br>
            <a:r>
              <a:rPr lang="en-US" sz="1800" dirty="0">
                <a:cs typeface="Times New Roman" pitchFamily="18" charset="0"/>
              </a:rPr>
              <a:t>2. Reflect on learning process</a:t>
            </a:r>
            <a:br>
              <a:rPr lang="en-US" sz="1800" dirty="0">
                <a:cs typeface="Times New Roman" pitchFamily="18" charset="0"/>
              </a:rPr>
            </a:br>
            <a:br>
              <a:rPr lang="en-US" sz="1800" i="1" dirty="0">
                <a:cs typeface="Times New Roman" pitchFamily="18" charset="0"/>
              </a:rPr>
            </a:br>
            <a:br>
              <a:rPr lang="en-US" sz="1800" dirty="0">
                <a:cs typeface="Times New Roman" pitchFamily="18" charset="0"/>
              </a:rPr>
            </a:br>
            <a:br>
              <a:rPr lang="en-US" sz="1800" dirty="0">
                <a:cs typeface="Times New Roman" pitchFamily="18" charset="0"/>
              </a:rPr>
            </a:br>
            <a:br>
              <a:rPr lang="en-US" sz="1800" dirty="0">
                <a:cs typeface="Times New Roman" pitchFamily="18" charset="0"/>
              </a:rPr>
            </a:br>
            <a:endParaRPr lang="en-US" sz="1800" dirty="0">
              <a:latin typeface="Times New Roman" pitchFamily="18" charset="0"/>
              <a:cs typeface="Times New Roman" pitchFamily="18" charset="0"/>
            </a:endParaRPr>
          </a:p>
        </p:txBody>
      </p:sp>
      <p:sp>
        <p:nvSpPr>
          <p:cNvPr id="5" name="Content Placeholder 4"/>
          <p:cNvSpPr>
            <a:spLocks noGrp="1"/>
          </p:cNvSpPr>
          <p:nvPr>
            <p:ph idx="1"/>
          </p:nvPr>
        </p:nvSpPr>
        <p:spPr>
          <a:xfrm>
            <a:off x="3124200" y="0"/>
            <a:ext cx="5715000" cy="6248400"/>
          </a:xfrm>
        </p:spPr>
        <p:txBody>
          <a:bodyPr>
            <a:normAutofit/>
          </a:bodyPr>
          <a:lstStyle/>
          <a:p>
            <a:pPr algn="ctr">
              <a:buNone/>
            </a:pPr>
            <a:r>
              <a:rPr lang="en-US" sz="2400" b="1" i="1">
                <a:latin typeface="+mj-lt"/>
                <a:cs typeface="Times New Roman" pitchFamily="18" charset="0"/>
              </a:rPr>
              <a:t>UPCOMING- EVEN DAY</a:t>
            </a:r>
          </a:p>
          <a:p>
            <a:pPr algn="ctr">
              <a:buNone/>
            </a:pPr>
            <a:endParaRPr lang="en-US" sz="2000" b="1" i="1">
              <a:cs typeface="Times New Roman" pitchFamily="18" charset="0"/>
            </a:endParaRPr>
          </a:p>
          <a:p>
            <a:pPr algn="ctr">
              <a:buNone/>
            </a:pPr>
            <a:endParaRPr lang="en-US" sz="2000" b="1" i="1">
              <a:cs typeface="Times New Roman" pitchFamily="18" charset="0"/>
            </a:endParaRPr>
          </a:p>
          <a:p>
            <a:pPr algn="ctr">
              <a:buNone/>
            </a:pPr>
            <a:endParaRPr lang="en-US" sz="5400" b="1" i="1">
              <a:cs typeface="Times New Roman" pitchFamily="18" charset="0"/>
            </a:endParaRPr>
          </a:p>
          <a:p>
            <a:pPr algn="ctr">
              <a:buNone/>
            </a:pPr>
            <a:endParaRPr lang="en-US" sz="5400" b="1" i="1">
              <a:cs typeface="Times New Roman" pitchFamily="18" charset="0"/>
            </a:endParaRPr>
          </a:p>
          <a:p>
            <a:pPr algn="ctr">
              <a:buNone/>
            </a:pPr>
            <a:endParaRPr lang="en-US" sz="5400" b="1" i="1" u="sng">
              <a:solidFill>
                <a:srgbClr val="00B0F0"/>
              </a:solidFill>
              <a:cs typeface="Times New Roman" pitchFamily="18" charset="0"/>
            </a:endParaRPr>
          </a:p>
          <a:p>
            <a:pPr algn="ctr">
              <a:buNone/>
            </a:pPr>
            <a:endParaRPr lang="en-US" sz="5000" b="1" i="1" u="sng">
              <a:latin typeface="+mj-lt"/>
              <a:cs typeface="Times New Roman" pitchFamily="18" charset="0"/>
            </a:endParaRPr>
          </a:p>
          <a:p>
            <a:pPr algn="ctr">
              <a:buNone/>
            </a:pPr>
            <a:endParaRPr lang="en-US" sz="5000" b="1" i="1" u="sng">
              <a:latin typeface="+mj-lt"/>
              <a:cs typeface="Times New Roman" pitchFamily="18" charset="0"/>
            </a:endParaRPr>
          </a:p>
          <a:p>
            <a:pPr algn="ctr">
              <a:buNone/>
            </a:pPr>
            <a:endParaRPr lang="en-US" sz="2400" b="1" i="1" u="sng">
              <a:latin typeface="+mj-lt"/>
              <a:cs typeface="Times New Roman" pitchFamily="18" charset="0"/>
            </a:endParaRPr>
          </a:p>
          <a:p>
            <a:pPr algn="ctr">
              <a:buNone/>
            </a:pPr>
            <a:endParaRPr lang="en-US" sz="2400" b="1" i="1" u="sng">
              <a:latin typeface="+mj-lt"/>
              <a:cs typeface="Times New Roman" pitchFamily="18" charset="0"/>
            </a:endParaRPr>
          </a:p>
          <a:p>
            <a:pPr algn="ctr">
              <a:buNone/>
            </a:pPr>
            <a:endParaRPr lang="en-US" sz="2400" b="1" i="1" u="sng">
              <a:latin typeface="+mj-lt"/>
              <a:cs typeface="Times New Roman" pitchFamily="18" charset="0"/>
            </a:endParaRPr>
          </a:p>
          <a:p>
            <a:pPr algn="ctr">
              <a:buNone/>
            </a:pPr>
            <a:endParaRPr lang="en-US" sz="2400" b="1" i="1" u="sng">
              <a:latin typeface="+mj-lt"/>
              <a:cs typeface="Times New Roman" pitchFamily="18" charset="0"/>
            </a:endParaRPr>
          </a:p>
          <a:p>
            <a:pPr algn="ctr">
              <a:buNone/>
            </a:pPr>
            <a:endParaRPr lang="en-US" sz="2400" b="1" i="1" u="sng">
              <a:latin typeface="+mj-lt"/>
              <a:cs typeface="Times New Roman" pitchFamily="18" charset="0"/>
            </a:endParaRPr>
          </a:p>
          <a:p>
            <a:pPr algn="ctr">
              <a:buNone/>
            </a:pPr>
            <a:endParaRPr lang="en-US" sz="2400" b="1" i="1" u="sng">
              <a:latin typeface="+mj-lt"/>
              <a:cs typeface="Times New Roman" pitchFamily="18" charset="0"/>
            </a:endParaRPr>
          </a:p>
          <a:p>
            <a:pPr algn="ctr">
              <a:buNone/>
            </a:pPr>
            <a:endParaRPr lang="en-US" sz="2400" b="1" i="1" u="sng">
              <a:latin typeface="+mj-lt"/>
              <a:cs typeface="Times New Roman" pitchFamily="18" charset="0"/>
            </a:endParaRPr>
          </a:p>
          <a:p>
            <a:pPr algn="ctr">
              <a:buNone/>
            </a:pPr>
            <a:endParaRPr lang="en-US" sz="2400" b="1" i="1" u="sng">
              <a:latin typeface="+mj-lt"/>
              <a:cs typeface="Times New Roman" pitchFamily="18" charset="0"/>
            </a:endParaRPr>
          </a:p>
        </p:txBody>
      </p:sp>
      <p:sp>
        <p:nvSpPr>
          <p:cNvPr id="6" name="Text Placeholder 5"/>
          <p:cNvSpPr>
            <a:spLocks noGrp="1"/>
          </p:cNvSpPr>
          <p:nvPr>
            <p:ph type="body" sz="half" idx="2"/>
          </p:nvPr>
        </p:nvSpPr>
        <p:spPr>
          <a:xfrm>
            <a:off x="0" y="1676400"/>
            <a:ext cx="2743200" cy="5181600"/>
          </a:xfrm>
        </p:spPr>
        <p:txBody>
          <a:bodyPr>
            <a:normAutofit/>
          </a:bodyPr>
          <a:lstStyle/>
          <a:p>
            <a:endParaRPr lang="en-US" b="1">
              <a:solidFill>
                <a:schemeClr val="bg1">
                  <a:lumMod val="85000"/>
                </a:schemeClr>
              </a:solidFill>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048053247"/>
              </p:ext>
            </p:extLst>
          </p:nvPr>
        </p:nvGraphicFramePr>
        <p:xfrm>
          <a:off x="2921410" y="289560"/>
          <a:ext cx="6096000" cy="123139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019800">
                <a:tc>
                  <a:txBody>
                    <a:bodyPr/>
                    <a:lstStyle/>
                    <a:p>
                      <a:pPr algn="ctr">
                        <a:buNone/>
                      </a:pPr>
                      <a:r>
                        <a:rPr lang="en-US" sz="2400" b="1" i="0" u="sng" dirty="0">
                          <a:solidFill>
                            <a:schemeClr val="tx1"/>
                          </a:solidFill>
                          <a:cs typeface="Times New Roman" pitchFamily="18" charset="0"/>
                        </a:rPr>
                        <a:t>THIS WEEK</a:t>
                      </a:r>
                      <a:endParaRPr lang="en-US" sz="2400" u="none" baseline="0" dirty="0">
                        <a:solidFill>
                          <a:srgbClr val="7030A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1/10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Stations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1" u="none" baseline="0" dirty="0">
                          <a:solidFill>
                            <a:schemeClr val="tx1"/>
                          </a:solidFill>
                        </a:rPr>
                        <a:t>PICK A BOOK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HW: One Word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0" u="none" baseline="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1/12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sng" baseline="0" dirty="0">
                          <a:solidFill>
                            <a:schemeClr val="tx1"/>
                          </a:solidFill>
                        </a:rPr>
                        <a:t>B8</a:t>
                      </a:r>
                      <a:r>
                        <a:rPr lang="en-US" sz="2400" b="0" u="none" baseline="0" dirty="0">
                          <a:solidFill>
                            <a:schemeClr val="tx1"/>
                          </a:solidFill>
                        </a:rPr>
                        <a:t>=MAPS=140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(when done—read)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sng" baseline="0" dirty="0">
                          <a:solidFill>
                            <a:schemeClr val="tx1"/>
                          </a:solidFill>
                        </a:rPr>
                        <a:t>B4/B6</a:t>
                      </a:r>
                      <a:r>
                        <a:rPr lang="en-US" sz="2400" b="0" u="none" baseline="0" dirty="0">
                          <a:solidFill>
                            <a:schemeClr val="tx1"/>
                          </a:solidFill>
                        </a:rPr>
                        <a:t>: edit 1-word/vocab/breaking a poem/free read Friday (with your book)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HW: Road reflection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0" u="none" baseline="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0" u="none"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00B050"/>
                        </a:solidFill>
                      </a:endParaRPr>
                    </a:p>
                  </a:txBody>
                  <a:tcPr>
                    <a:noFill/>
                  </a:tcPr>
                </a:tc>
                <a:tc>
                  <a:txBody>
                    <a:bodyPr/>
                    <a:lstStyle/>
                    <a:p>
                      <a:pPr algn="ctr"/>
                      <a:r>
                        <a:rPr lang="en-US" sz="2400" u="sng" dirty="0">
                          <a:solidFill>
                            <a:schemeClr val="tx1"/>
                          </a:solidFill>
                        </a:rPr>
                        <a:t>NEXT WEEK</a:t>
                      </a:r>
                      <a:endParaRPr lang="en-US" sz="2400" b="0" u="none" baseline="0" dirty="0">
                        <a:solidFill>
                          <a:srgbClr val="7030A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rgbClr val="FF0000"/>
                          </a:solidFill>
                        </a:rPr>
                        <a:t>1/15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rgbClr val="FF0000"/>
                          </a:solidFill>
                        </a:rPr>
                        <a:t>NO SCHOOL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0" u="none" baseline="0"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1/17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B4/6 MAPS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4=140  6=LIB</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0" u="none" baseline="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0" u="none" baseline="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baseline="0" dirty="0">
                          <a:solidFill>
                            <a:schemeClr val="tx1"/>
                          </a:solidFill>
                        </a:rPr>
                        <a:t>1/19</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u="none" dirty="0">
                        <a:solidFill>
                          <a:srgbClr val="C00000"/>
                        </a:solidFill>
                      </a:endParaRPr>
                    </a:p>
                  </a:txBody>
                  <a:tcPr>
                    <a:noFill/>
                  </a:tcPr>
                </a:tc>
                <a:extLst>
                  <a:ext uri="{0D108BD9-81ED-4DB2-BD59-A6C34878D82A}">
                    <a16:rowId xmlns:a16="http://schemas.microsoft.com/office/drawing/2014/main" val="10000"/>
                  </a:ext>
                </a:extLst>
              </a:tr>
              <a:tr h="6019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00B050"/>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00B050"/>
                        </a:solidFill>
                      </a:endParaRPr>
                    </a:p>
                  </a:txBody>
                  <a:tcPr>
                    <a:noFill/>
                  </a:tcPr>
                </a:tc>
                <a:tc>
                  <a:txBody>
                    <a:bodyPr/>
                    <a:lstStyle/>
                    <a:p>
                      <a:pPr algn="ctr"/>
                      <a:endParaRPr lang="en-US" sz="2400" b="0" u="none" dirty="0">
                        <a:solidFill>
                          <a:schemeClr val="tx1"/>
                        </a:solidFill>
                      </a:endParaRPr>
                    </a:p>
                  </a:txBody>
                  <a:tcPr>
                    <a:noFill/>
                  </a:tcPr>
                </a:tc>
                <a:extLst>
                  <a:ext uri="{0D108BD9-81ED-4DB2-BD59-A6C34878D82A}">
                    <a16:rowId xmlns:a16="http://schemas.microsoft.com/office/drawing/2014/main" val="1082573136"/>
                  </a:ext>
                </a:extLst>
              </a:tr>
            </a:tbl>
          </a:graphicData>
        </a:graphic>
      </p:graphicFrame>
      <p:sp>
        <p:nvSpPr>
          <p:cNvPr id="2" name="Right Arrow 1"/>
          <p:cNvSpPr/>
          <p:nvPr/>
        </p:nvSpPr>
        <p:spPr>
          <a:xfrm>
            <a:off x="495300" y="1737360"/>
            <a:ext cx="24384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Calibri"/>
                <a:ea typeface="+mn-ea"/>
                <a:cs typeface="+mn-cs"/>
              </a:rPr>
              <a:t>Put this in your Agenda</a:t>
            </a:r>
          </a:p>
        </p:txBody>
      </p:sp>
    </p:spTree>
    <p:extLst>
      <p:ext uri="{BB962C8B-B14F-4D97-AF65-F5344CB8AC3E}">
        <p14:creationId xmlns:p14="http://schemas.microsoft.com/office/powerpoint/2010/main" val="348349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971800" y="304800"/>
            <a:ext cx="5638800" cy="5822950"/>
          </a:xfrm>
        </p:spPr>
        <p:txBody>
          <a:bodyPr>
            <a:normAutofit/>
          </a:bodyPr>
          <a:lstStyle/>
          <a:p>
            <a:pPr algn="ctr">
              <a:buNone/>
              <a:defRPr/>
            </a:pPr>
            <a:r>
              <a:rPr lang="en-US" sz="1800" b="1" i="1" dirty="0">
                <a:cs typeface="Times New Roman" pitchFamily="18" charset="0"/>
              </a:rPr>
              <a:t>A Matter of Life and Death</a:t>
            </a:r>
          </a:p>
        </p:txBody>
      </p:sp>
      <p:sp>
        <p:nvSpPr>
          <p:cNvPr id="6" name="Text Placeholder 5"/>
          <p:cNvSpPr>
            <a:spLocks noGrp="1"/>
          </p:cNvSpPr>
          <p:nvPr>
            <p:ph type="body" sz="half" idx="2"/>
          </p:nvPr>
        </p:nvSpPr>
        <p:spPr>
          <a:xfrm>
            <a:off x="152401" y="152400"/>
            <a:ext cx="2362199" cy="6477000"/>
          </a:xfrm>
        </p:spPr>
        <p:txBody>
          <a:bodyPr>
            <a:normAutofit fontScale="92500" lnSpcReduction="10000"/>
          </a:bodyPr>
          <a:lstStyle/>
          <a:p>
            <a:br>
              <a:rPr lang="en-US" sz="1600" b="1" dirty="0">
                <a:cs typeface="Times New Roman" pitchFamily="18" charset="0"/>
              </a:rPr>
            </a:br>
            <a:r>
              <a:rPr lang="en-US" sz="1600" b="1" dirty="0">
                <a:cs typeface="Times New Roman" pitchFamily="18" charset="0"/>
              </a:rPr>
              <a:t>10 January 2018</a:t>
            </a:r>
            <a:br>
              <a:rPr lang="en-US" sz="1600" b="1" dirty="0">
                <a:cs typeface="Times New Roman" pitchFamily="18" charset="0"/>
              </a:rPr>
            </a:br>
            <a:br>
              <a:rPr lang="en-US" sz="1600" b="1" dirty="0">
                <a:cs typeface="Times New Roman" pitchFamily="18" charset="0"/>
              </a:rPr>
            </a:br>
            <a:r>
              <a:rPr lang="en-US" sz="1600" b="1" dirty="0">
                <a:cs typeface="Times New Roman" pitchFamily="18" charset="0"/>
              </a:rPr>
              <a:t>IWBAT: 1. defend claims using evidence in a variety of formats</a:t>
            </a:r>
          </a:p>
          <a:p>
            <a:r>
              <a:rPr lang="en-US" sz="1600" b="1" dirty="0">
                <a:cs typeface="Times New Roman" pitchFamily="18" charset="0"/>
              </a:rPr>
              <a:t>2. Reflect on learning process</a:t>
            </a:r>
          </a:p>
          <a:p>
            <a:endParaRPr lang="en-US" sz="1600" b="1" dirty="0">
              <a:cs typeface="Times New Roman" pitchFamily="18" charset="0"/>
            </a:endParaRPr>
          </a:p>
          <a:p>
            <a:r>
              <a:rPr lang="en-US" sz="1600" b="1" dirty="0" err="1">
                <a:cs typeface="Times New Roman" pitchFamily="18" charset="0"/>
              </a:rPr>
              <a:t>Bellwork</a:t>
            </a:r>
            <a:r>
              <a:rPr lang="en-US" sz="1600" b="1" dirty="0">
                <a:cs typeface="Times New Roman" pitchFamily="18" charset="0"/>
              </a:rPr>
              <a:t> (15 minutes)</a:t>
            </a:r>
          </a:p>
          <a:p>
            <a:r>
              <a:rPr lang="en-US" sz="1600" b="1" i="1" dirty="0" err="1">
                <a:cs typeface="Times New Roman" pitchFamily="18" charset="0"/>
              </a:rPr>
              <a:t>Quickwrite</a:t>
            </a:r>
            <a:endParaRPr lang="en-US" sz="1600" b="1" i="1" dirty="0">
              <a:cs typeface="Times New Roman" pitchFamily="18" charset="0"/>
            </a:endParaRPr>
          </a:p>
          <a:p>
            <a:endParaRPr lang="en-US" sz="1600" b="1" dirty="0">
              <a:cs typeface="Times New Roman" pitchFamily="18" charset="0"/>
            </a:endParaRPr>
          </a:p>
          <a:p>
            <a:r>
              <a:rPr lang="en-US" sz="1600" b="1" dirty="0">
                <a:cs typeface="Times New Roman" pitchFamily="18" charset="0"/>
              </a:rPr>
              <a:t>Agenda (3 minutes)</a:t>
            </a:r>
          </a:p>
          <a:p>
            <a:endParaRPr lang="en-US" sz="1600" b="1" dirty="0">
              <a:cs typeface="Times New Roman" pitchFamily="18" charset="0"/>
            </a:endParaRPr>
          </a:p>
          <a:p>
            <a:r>
              <a:rPr lang="en-US" sz="1600" b="1" dirty="0">
                <a:cs typeface="Times New Roman" pitchFamily="18" charset="0"/>
              </a:rPr>
              <a:t>Workshop (60 minutes)</a:t>
            </a:r>
          </a:p>
          <a:p>
            <a:r>
              <a:rPr lang="en-US" sz="1600" b="1" i="1" dirty="0">
                <a:cs typeface="Times New Roman" pitchFamily="18" charset="0"/>
              </a:rPr>
              <a:t>Stations</a:t>
            </a:r>
          </a:p>
          <a:p>
            <a:r>
              <a:rPr lang="en-US" sz="1600" b="1" i="1" dirty="0">
                <a:cs typeface="Times New Roman" pitchFamily="18" charset="0"/>
              </a:rPr>
              <a:t>One Word </a:t>
            </a:r>
          </a:p>
          <a:p>
            <a:r>
              <a:rPr lang="en-US" sz="1600" b="1" i="1" dirty="0">
                <a:cs typeface="Times New Roman" pitchFamily="18" charset="0"/>
              </a:rPr>
              <a:t>     Illustration</a:t>
            </a:r>
          </a:p>
          <a:p>
            <a:r>
              <a:rPr lang="en-US" sz="1600" b="1" i="1" dirty="0">
                <a:cs typeface="Times New Roman" pitchFamily="18" charset="0"/>
              </a:rPr>
              <a:t>     Reflection</a:t>
            </a:r>
          </a:p>
          <a:p>
            <a:r>
              <a:rPr lang="en-US" sz="1600" b="1" i="1" dirty="0">
                <a:cs typeface="Times New Roman" pitchFamily="18" charset="0"/>
              </a:rPr>
              <a:t>Marketing</a:t>
            </a:r>
          </a:p>
          <a:p>
            <a:r>
              <a:rPr lang="en-US" sz="1600" b="1" i="1" dirty="0">
                <a:cs typeface="Times New Roman" pitchFamily="18" charset="0"/>
              </a:rPr>
              <a:t>       Poster</a:t>
            </a:r>
          </a:p>
          <a:p>
            <a:r>
              <a:rPr lang="en-US" sz="1600" b="1" i="1" dirty="0">
                <a:cs typeface="Times New Roman" pitchFamily="18" charset="0"/>
              </a:rPr>
              <a:t>       Script</a:t>
            </a:r>
          </a:p>
          <a:p>
            <a:r>
              <a:rPr lang="en-US" sz="1600" b="1" i="1" dirty="0">
                <a:cs typeface="Times New Roman" pitchFamily="18" charset="0"/>
              </a:rPr>
              <a:t>Book Choice</a:t>
            </a:r>
          </a:p>
          <a:p>
            <a:endParaRPr lang="en-US" sz="1600" b="1" dirty="0">
              <a:cs typeface="Times New Roman" pitchFamily="18" charset="0"/>
            </a:endParaRPr>
          </a:p>
          <a:p>
            <a:r>
              <a:rPr lang="en-US" sz="1600" b="1" dirty="0">
                <a:cs typeface="Times New Roman" pitchFamily="18" charset="0"/>
              </a:rPr>
              <a:t>Peace/Out (2 minutes)</a:t>
            </a:r>
            <a:endParaRPr lang="en-US" sz="1600" b="1" dirty="0">
              <a:solidFill>
                <a:schemeClr val="bg1">
                  <a:lumMod val="85000"/>
                </a:schemeClr>
              </a:solidFill>
              <a:cs typeface="Times New Roman" pitchFamily="18"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81400" y="801619"/>
            <a:ext cx="2788698" cy="19520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0" y="762000"/>
            <a:ext cx="4191000" cy="101566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Times New Roman" pitchFamily="18" charset="0"/>
              </a:rPr>
              <a:t>HOMEWORK</a:t>
            </a:r>
            <a:endParaRPr kumimoji="0" lang="en-US" sz="2000" b="0" i="0" u="none" strike="noStrike" kern="1200" cap="none" spc="0" normalizeH="0" baseline="0" noProof="0" dirty="0">
              <a:ln>
                <a:noFill/>
              </a:ln>
              <a:solidFill>
                <a:prstClr val="black"/>
              </a:solidFill>
              <a:effectLst/>
              <a:uLnTx/>
              <a:uFillTx/>
              <a:latin typeface="Calibri"/>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9" name="Rectangle 8"/>
          <p:cNvSpPr/>
          <p:nvPr/>
        </p:nvSpPr>
        <p:spPr>
          <a:xfrm>
            <a:off x="2819400" y="3044700"/>
            <a:ext cx="6294646" cy="1200329"/>
          </a:xfrm>
          <a:prstGeom prst="rect">
            <a:avLst/>
          </a:prstGeom>
        </p:spPr>
        <p:txBody>
          <a:bodyPr wrap="square" anchor="t">
            <a:spAutoFit/>
          </a:bodyPr>
          <a:lstStyle/>
          <a:p>
            <a:pPr marL="457200" indent="-457200">
              <a:buAutoNum type="arabicPeriod"/>
              <a:defRPr/>
            </a:pPr>
            <a:r>
              <a:rPr lang="en-US" sz="2400" dirty="0">
                <a:cs typeface="Times New Roman" pitchFamily="18" charset="0"/>
              </a:rPr>
              <a:t>Find your partner book</a:t>
            </a:r>
          </a:p>
          <a:p>
            <a:pPr marL="457200" indent="-457200">
              <a:buAutoNum type="arabicPeriod"/>
              <a:defRPr/>
            </a:pPr>
            <a:r>
              <a:rPr lang="en-US" sz="2400" dirty="0">
                <a:cs typeface="Times New Roman" pitchFamily="18" charset="0"/>
              </a:rPr>
              <a:t>Finish one word reflection</a:t>
            </a:r>
            <a:endParaRPr lang="en-US" dirty="0"/>
          </a:p>
          <a:p>
            <a:pPr marL="457200" indent="-457200">
              <a:buAutoNum type="arabicPeriod"/>
              <a:defRPr/>
            </a:pPr>
            <a:endParaRPr lang="en-US" sz="2400" dirty="0"/>
          </a:p>
        </p:txBody>
      </p:sp>
    </p:spTree>
    <p:extLst>
      <p:ext uri="{BB962C8B-B14F-4D97-AF65-F5344CB8AC3E}">
        <p14:creationId xmlns:p14="http://schemas.microsoft.com/office/powerpoint/2010/main" val="756889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667000" y="228600"/>
            <a:ext cx="6324600" cy="6477000"/>
          </a:xfrm>
        </p:spPr>
        <p:txBody>
          <a:bodyPr>
            <a:normAutofit/>
          </a:bodyPr>
          <a:lstStyle/>
          <a:p>
            <a:pPr algn="ctr">
              <a:buNone/>
            </a:pPr>
            <a:r>
              <a:rPr lang="en-US" sz="2000" b="1" i="1" dirty="0">
                <a:cs typeface="Times New Roman" pitchFamily="18" charset="0"/>
              </a:rPr>
              <a:t>A Matter of Life and Death</a:t>
            </a:r>
          </a:p>
          <a:p>
            <a:pPr algn="ctr">
              <a:buNone/>
            </a:pPr>
            <a:r>
              <a:rPr lang="en-US" sz="2100" b="1" dirty="0">
                <a:solidFill>
                  <a:srgbClr val="0070C0"/>
                </a:solidFill>
                <a:cs typeface="Times New Roman" pitchFamily="18" charset="0"/>
              </a:rPr>
              <a:t>Stations</a:t>
            </a:r>
          </a:p>
          <a:p>
            <a:pPr algn="ctr">
              <a:buNone/>
            </a:pPr>
            <a:r>
              <a:rPr lang="en-US" sz="2100" i="1" dirty="0">
                <a:solidFill>
                  <a:srgbClr val="00B050"/>
                </a:solidFill>
                <a:cs typeface="Times New Roman" pitchFamily="18" charset="0"/>
              </a:rPr>
              <a:t>YN: various things</a:t>
            </a:r>
          </a:p>
          <a:p>
            <a:pPr marL="0" indent="0" algn="ctr">
              <a:buNone/>
            </a:pPr>
            <a:r>
              <a:rPr lang="en-US" sz="2000" i="1" dirty="0">
                <a:solidFill>
                  <a:srgbClr val="7030A0"/>
                </a:solidFill>
                <a:cs typeface="Times New Roman" pitchFamily="18" charset="0"/>
              </a:rPr>
              <a:t>I can: make a claim and defend</a:t>
            </a:r>
          </a:p>
        </p:txBody>
      </p:sp>
      <p:sp>
        <p:nvSpPr>
          <p:cNvPr id="6" name="Text Placeholder 5"/>
          <p:cNvSpPr>
            <a:spLocks noGrp="1"/>
          </p:cNvSpPr>
          <p:nvPr>
            <p:ph type="body" sz="half" idx="2"/>
          </p:nvPr>
        </p:nvSpPr>
        <p:spPr>
          <a:xfrm>
            <a:off x="0" y="2133600"/>
            <a:ext cx="2514599" cy="4724400"/>
          </a:xfrm>
        </p:spPr>
        <p:txBody>
          <a:bodyPr>
            <a:normAutofit/>
          </a:bodyPr>
          <a:lstStyle/>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9" name="Rectangle 8"/>
          <p:cNvSpPr/>
          <p:nvPr/>
        </p:nvSpPr>
        <p:spPr>
          <a:xfrm>
            <a:off x="0" y="304800"/>
            <a:ext cx="2514598" cy="6740307"/>
          </a:xfrm>
          <a:prstGeom prst="rect">
            <a:avLst/>
          </a:prstGeom>
        </p:spPr>
        <p:txBody>
          <a:bodyPr wrap="square">
            <a:spAutoFit/>
          </a:bodyPr>
          <a:lstStyle/>
          <a:p>
            <a:r>
              <a:rPr lang="en-US" b="1" dirty="0">
                <a:cs typeface="Times New Roman" pitchFamily="18" charset="0"/>
              </a:rPr>
              <a:t>10 January 2018</a:t>
            </a:r>
            <a:br>
              <a:rPr lang="en-US" b="1" dirty="0">
                <a:cs typeface="Times New Roman" pitchFamily="18" charset="0"/>
              </a:rPr>
            </a:br>
            <a:br>
              <a:rPr lang="en-US" b="1" dirty="0">
                <a:cs typeface="Times New Roman" pitchFamily="18" charset="0"/>
              </a:rPr>
            </a:br>
            <a:r>
              <a:rPr lang="en-US" b="1" dirty="0">
                <a:cs typeface="Times New Roman" pitchFamily="18" charset="0"/>
              </a:rPr>
              <a:t>IWBAT: 1. defend claims using evidence in a variety of formats</a:t>
            </a:r>
          </a:p>
          <a:p>
            <a:r>
              <a:rPr lang="en-US" b="1" dirty="0">
                <a:cs typeface="Times New Roman" pitchFamily="18" charset="0"/>
              </a:rPr>
              <a:t>2. Reflect on learning process</a:t>
            </a:r>
          </a:p>
          <a:p>
            <a:endParaRPr lang="en-US" b="1" dirty="0">
              <a:cs typeface="Times New Roman" pitchFamily="18" charset="0"/>
            </a:endParaRPr>
          </a:p>
          <a:p>
            <a:r>
              <a:rPr lang="en-US" b="1" dirty="0" err="1">
                <a:cs typeface="Times New Roman" pitchFamily="18" charset="0"/>
              </a:rPr>
              <a:t>Bellwork</a:t>
            </a:r>
            <a:r>
              <a:rPr lang="en-US" b="1" dirty="0">
                <a:cs typeface="Times New Roman" pitchFamily="18" charset="0"/>
              </a:rPr>
              <a:t> (15 minutes)</a:t>
            </a:r>
          </a:p>
          <a:p>
            <a:r>
              <a:rPr lang="en-US" b="1" i="1" dirty="0" err="1">
                <a:cs typeface="Times New Roman" pitchFamily="18" charset="0"/>
              </a:rPr>
              <a:t>Quickwrite</a:t>
            </a:r>
            <a:endParaRPr lang="en-US" b="1" i="1" dirty="0">
              <a:cs typeface="Times New Roman" pitchFamily="18" charset="0"/>
            </a:endParaRPr>
          </a:p>
          <a:p>
            <a:endParaRPr lang="en-US" b="1" dirty="0">
              <a:cs typeface="Times New Roman" pitchFamily="18" charset="0"/>
            </a:endParaRPr>
          </a:p>
          <a:p>
            <a:r>
              <a:rPr lang="en-US" b="1" dirty="0">
                <a:cs typeface="Times New Roman" pitchFamily="18" charset="0"/>
              </a:rPr>
              <a:t>Agenda (3 minutes)</a:t>
            </a:r>
          </a:p>
          <a:p>
            <a:endParaRPr lang="en-US" b="1" dirty="0">
              <a:cs typeface="Times New Roman" pitchFamily="18" charset="0"/>
            </a:endParaRPr>
          </a:p>
          <a:p>
            <a:r>
              <a:rPr lang="en-US" b="1" dirty="0">
                <a:cs typeface="Times New Roman" pitchFamily="18" charset="0"/>
              </a:rPr>
              <a:t>Workshop (60 minutes)</a:t>
            </a:r>
          </a:p>
          <a:p>
            <a:r>
              <a:rPr lang="en-US" b="1" i="1" dirty="0">
                <a:cs typeface="Times New Roman" pitchFamily="18" charset="0"/>
              </a:rPr>
              <a:t>Stations</a:t>
            </a:r>
          </a:p>
          <a:p>
            <a:r>
              <a:rPr lang="en-US" b="1" i="1" dirty="0">
                <a:cs typeface="Times New Roman" pitchFamily="18" charset="0"/>
              </a:rPr>
              <a:t>One Word </a:t>
            </a:r>
          </a:p>
          <a:p>
            <a:r>
              <a:rPr lang="en-US" b="1" i="1" dirty="0">
                <a:cs typeface="Times New Roman" pitchFamily="18" charset="0"/>
              </a:rPr>
              <a:t>     Illustration</a:t>
            </a:r>
          </a:p>
          <a:p>
            <a:r>
              <a:rPr lang="en-US" b="1" i="1" dirty="0">
                <a:cs typeface="Times New Roman" pitchFamily="18" charset="0"/>
              </a:rPr>
              <a:t>     Reflection</a:t>
            </a:r>
          </a:p>
          <a:p>
            <a:r>
              <a:rPr lang="en-US" b="1" i="1" dirty="0">
                <a:cs typeface="Times New Roman" pitchFamily="18" charset="0"/>
              </a:rPr>
              <a:t>Marketing</a:t>
            </a:r>
          </a:p>
          <a:p>
            <a:r>
              <a:rPr lang="en-US" b="1" i="1" dirty="0">
                <a:cs typeface="Times New Roman" pitchFamily="18" charset="0"/>
              </a:rPr>
              <a:t>       Poster</a:t>
            </a:r>
          </a:p>
          <a:p>
            <a:r>
              <a:rPr lang="en-US" b="1" i="1" dirty="0">
                <a:cs typeface="Times New Roman" pitchFamily="18" charset="0"/>
              </a:rPr>
              <a:t>       Script</a:t>
            </a:r>
          </a:p>
          <a:p>
            <a:r>
              <a:rPr lang="en-US" b="1" i="1" dirty="0">
                <a:cs typeface="Times New Roman" pitchFamily="18" charset="0"/>
              </a:rPr>
              <a:t>Book Choice</a:t>
            </a:r>
          </a:p>
          <a:p>
            <a:endParaRPr lang="en-US" b="1" dirty="0">
              <a:cs typeface="Times New Roman" pitchFamily="18" charset="0"/>
            </a:endParaRPr>
          </a:p>
          <a:p>
            <a:r>
              <a:rPr lang="en-US" b="1" dirty="0">
                <a:cs typeface="Times New Roman" pitchFamily="18" charset="0"/>
              </a:rPr>
              <a:t>Peace/Out (2 minutes)</a:t>
            </a:r>
            <a:endParaRPr lang="en-US" b="1" dirty="0">
              <a:solidFill>
                <a:schemeClr val="bg1">
                  <a:lumMod val="85000"/>
                </a:schemeClr>
              </a:solidFill>
              <a:cs typeface="Times New Roman" pitchFamily="18" charset="0"/>
            </a:endParaRPr>
          </a:p>
        </p:txBody>
      </p:sp>
      <p:sp>
        <p:nvSpPr>
          <p:cNvPr id="3" name="TextBox 2">
            <a:extLst>
              <a:ext uri="{FF2B5EF4-FFF2-40B4-BE49-F238E27FC236}">
                <a16:creationId xmlns:a16="http://schemas.microsoft.com/office/drawing/2014/main" id="{72E74762-FDA0-4DBD-AAFC-04F98C40D3E7}"/>
              </a:ext>
            </a:extLst>
          </p:cNvPr>
          <p:cNvSpPr txBox="1"/>
          <p:nvPr/>
        </p:nvSpPr>
        <p:spPr>
          <a:xfrm>
            <a:off x="2590800" y="1828800"/>
            <a:ext cx="6172200" cy="4370427"/>
          </a:xfrm>
          <a:prstGeom prst="rect">
            <a:avLst/>
          </a:prstGeom>
          <a:noFill/>
        </p:spPr>
        <p:txBody>
          <a:bodyPr wrap="square" rtlCol="0">
            <a:spAutoFit/>
          </a:bodyPr>
          <a:lstStyle/>
          <a:p>
            <a:pPr algn="ctr"/>
            <a:r>
              <a:rPr lang="en-US" sz="2800" b="1" dirty="0"/>
              <a:t>Station 1</a:t>
            </a:r>
          </a:p>
          <a:p>
            <a:pPr algn="ctr"/>
            <a:r>
              <a:rPr lang="en-US" sz="2800" b="1" u="sng" dirty="0">
                <a:solidFill>
                  <a:srgbClr val="0070C0"/>
                </a:solidFill>
              </a:rPr>
              <a:t>One Word</a:t>
            </a:r>
            <a:r>
              <a:rPr lang="en-US" sz="2800" b="1" dirty="0">
                <a:solidFill>
                  <a:srgbClr val="0070C0"/>
                </a:solidFill>
              </a:rPr>
              <a:t>: </a:t>
            </a:r>
            <a:r>
              <a:rPr lang="en-US" sz="2800" dirty="0">
                <a:solidFill>
                  <a:srgbClr val="0070C0"/>
                </a:solidFill>
              </a:rPr>
              <a:t>Selection and Illustration</a:t>
            </a:r>
          </a:p>
          <a:p>
            <a:pPr algn="ctr"/>
            <a:endParaRPr lang="en-US" dirty="0"/>
          </a:p>
          <a:p>
            <a:pPr marL="457200" indent="-457200">
              <a:buAutoNum type="arabicPeriod"/>
            </a:pPr>
            <a:r>
              <a:rPr lang="en-US" sz="2400" dirty="0"/>
              <a:t>Choose a word that would represent a goal (which is different than a resolution) you would like to “live” in 2018</a:t>
            </a:r>
          </a:p>
          <a:p>
            <a:pPr marL="457200" indent="-457200">
              <a:buAutoNum type="arabicPeriod"/>
            </a:pPr>
            <a:endParaRPr lang="en-US" sz="2400" dirty="0"/>
          </a:p>
          <a:p>
            <a:pPr marL="457200" indent="-457200">
              <a:buAutoNum type="arabicPeriod"/>
            </a:pPr>
            <a:r>
              <a:rPr lang="en-US" sz="2400" dirty="0"/>
              <a:t>Write it on a paper</a:t>
            </a:r>
          </a:p>
          <a:p>
            <a:pPr marL="457200" indent="-457200">
              <a:buAutoNum type="arabicPeriod"/>
            </a:pPr>
            <a:endParaRPr lang="en-US" sz="2400" dirty="0"/>
          </a:p>
          <a:p>
            <a:pPr marL="457200" indent="-457200">
              <a:buAutoNum type="arabicPeriod"/>
            </a:pPr>
            <a:r>
              <a:rPr lang="en-US" sz="2400" dirty="0"/>
              <a:t>Decorate it. </a:t>
            </a:r>
          </a:p>
          <a:p>
            <a:endParaRPr lang="en-US" dirty="0"/>
          </a:p>
          <a:p>
            <a:endParaRPr lang="en-US" dirty="0"/>
          </a:p>
        </p:txBody>
      </p:sp>
    </p:spTree>
    <p:extLst>
      <p:ext uri="{BB962C8B-B14F-4D97-AF65-F5344CB8AC3E}">
        <p14:creationId xmlns:p14="http://schemas.microsoft.com/office/powerpoint/2010/main" val="1635909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505888"/>
            <a:ext cx="2743199" cy="6275911"/>
          </a:xfrm>
        </p:spPr>
        <p:txBody>
          <a:bodyPr>
            <a:normAutofit fontScale="90000"/>
          </a:bodyPr>
          <a:lstStyle/>
          <a:p>
            <a:br>
              <a:rPr lang="en-US" dirty="0">
                <a:cs typeface="Times New Roman" pitchFamily="18" charset="0"/>
              </a:rPr>
            </a:br>
            <a:br>
              <a:rPr lang="en-US" dirty="0">
                <a:cs typeface="Times New Roman" pitchFamily="18" charset="0"/>
              </a:rPr>
            </a:br>
            <a:br>
              <a:rPr lang="en-US" dirty="0">
                <a:cs typeface="Times New Roman" pitchFamily="18" charset="0"/>
              </a:rPr>
            </a:br>
            <a:r>
              <a:rPr lang="en-US" dirty="0">
                <a:cs typeface="Times New Roman" pitchFamily="18" charset="0"/>
              </a:rPr>
              <a:t>10 January 2018</a:t>
            </a:r>
            <a:br>
              <a:rPr lang="en-US" dirty="0">
                <a:cs typeface="Times New Roman" pitchFamily="18" charset="0"/>
              </a:rPr>
            </a:br>
            <a:r>
              <a:rPr lang="en-US" dirty="0">
                <a:cs typeface="Times New Roman" pitchFamily="18" charset="0"/>
              </a:rPr>
              <a:t>IWBAT: 1. defend claims using evidence in a variety of formats</a:t>
            </a:r>
            <a:br>
              <a:rPr lang="en-US" dirty="0">
                <a:cs typeface="Times New Roman" pitchFamily="18" charset="0"/>
              </a:rPr>
            </a:br>
            <a:r>
              <a:rPr lang="en-US" dirty="0">
                <a:cs typeface="Times New Roman" pitchFamily="18" charset="0"/>
              </a:rPr>
              <a:t>2. Reflect on learning process</a:t>
            </a:r>
            <a:br>
              <a:rPr lang="en-US" dirty="0">
                <a:cs typeface="Times New Roman" pitchFamily="18" charset="0"/>
              </a:rPr>
            </a:br>
            <a:br>
              <a:rPr lang="en-US" dirty="0">
                <a:cs typeface="Times New Roman" pitchFamily="18" charset="0"/>
              </a:rPr>
            </a:br>
            <a:r>
              <a:rPr lang="en-US" dirty="0" err="1">
                <a:cs typeface="Times New Roman" pitchFamily="18" charset="0"/>
              </a:rPr>
              <a:t>Bellwork</a:t>
            </a:r>
            <a:r>
              <a:rPr lang="en-US" dirty="0">
                <a:cs typeface="Times New Roman" pitchFamily="18" charset="0"/>
              </a:rPr>
              <a:t> (15 minutes)</a:t>
            </a:r>
            <a:br>
              <a:rPr lang="en-US" dirty="0">
                <a:cs typeface="Times New Roman" pitchFamily="18" charset="0"/>
              </a:rPr>
            </a:br>
            <a:r>
              <a:rPr lang="en-US" i="1" dirty="0" err="1">
                <a:cs typeface="Times New Roman" pitchFamily="18" charset="0"/>
              </a:rPr>
              <a:t>Quickwrite</a:t>
            </a:r>
            <a:br>
              <a:rPr lang="en-US" i="1" dirty="0">
                <a:cs typeface="Times New Roman" pitchFamily="18" charset="0"/>
              </a:rPr>
            </a:br>
            <a:br>
              <a:rPr lang="en-US" dirty="0">
                <a:cs typeface="Times New Roman" pitchFamily="18" charset="0"/>
              </a:rPr>
            </a:br>
            <a:r>
              <a:rPr lang="en-US" dirty="0">
                <a:cs typeface="Times New Roman" pitchFamily="18" charset="0"/>
              </a:rPr>
              <a:t>Agenda (3 minutes)</a:t>
            </a:r>
            <a:br>
              <a:rPr lang="en-US" dirty="0">
                <a:cs typeface="Times New Roman" pitchFamily="18" charset="0"/>
              </a:rPr>
            </a:br>
            <a:br>
              <a:rPr lang="en-US" dirty="0">
                <a:cs typeface="Times New Roman" pitchFamily="18" charset="0"/>
              </a:rPr>
            </a:br>
            <a:r>
              <a:rPr lang="en-US" dirty="0">
                <a:cs typeface="Times New Roman" pitchFamily="18" charset="0"/>
              </a:rPr>
              <a:t>Workshop (60 minutes)</a:t>
            </a:r>
            <a:br>
              <a:rPr lang="en-US" dirty="0">
                <a:cs typeface="Times New Roman" pitchFamily="18" charset="0"/>
              </a:rPr>
            </a:br>
            <a:r>
              <a:rPr lang="en-US" i="1" dirty="0">
                <a:cs typeface="Times New Roman" pitchFamily="18" charset="0"/>
              </a:rPr>
              <a:t>Stations</a:t>
            </a:r>
            <a:br>
              <a:rPr lang="en-US" i="1" dirty="0">
                <a:cs typeface="Times New Roman" pitchFamily="18" charset="0"/>
              </a:rPr>
            </a:br>
            <a:r>
              <a:rPr lang="en-US" i="1" dirty="0">
                <a:cs typeface="Times New Roman" pitchFamily="18" charset="0"/>
              </a:rPr>
              <a:t>One Word </a:t>
            </a:r>
            <a:br>
              <a:rPr lang="en-US" i="1" dirty="0">
                <a:cs typeface="Times New Roman" pitchFamily="18" charset="0"/>
              </a:rPr>
            </a:br>
            <a:r>
              <a:rPr lang="en-US" i="1" dirty="0">
                <a:cs typeface="Times New Roman" pitchFamily="18" charset="0"/>
              </a:rPr>
              <a:t>     Illustration</a:t>
            </a:r>
            <a:br>
              <a:rPr lang="en-US" i="1" dirty="0">
                <a:cs typeface="Times New Roman" pitchFamily="18" charset="0"/>
              </a:rPr>
            </a:br>
            <a:r>
              <a:rPr lang="en-US" i="1" dirty="0">
                <a:cs typeface="Times New Roman" pitchFamily="18" charset="0"/>
              </a:rPr>
              <a:t>     Reflection</a:t>
            </a:r>
            <a:br>
              <a:rPr lang="en-US" i="1" dirty="0">
                <a:cs typeface="Times New Roman" pitchFamily="18" charset="0"/>
              </a:rPr>
            </a:br>
            <a:r>
              <a:rPr lang="en-US" i="1" dirty="0">
                <a:cs typeface="Times New Roman" pitchFamily="18" charset="0"/>
              </a:rPr>
              <a:t>Marketing</a:t>
            </a:r>
            <a:br>
              <a:rPr lang="en-US" i="1" dirty="0">
                <a:cs typeface="Times New Roman" pitchFamily="18" charset="0"/>
              </a:rPr>
            </a:br>
            <a:r>
              <a:rPr lang="en-US" i="1" dirty="0">
                <a:cs typeface="Times New Roman" pitchFamily="18" charset="0"/>
              </a:rPr>
              <a:t>       Poster</a:t>
            </a:r>
            <a:br>
              <a:rPr lang="en-US" i="1" dirty="0">
                <a:cs typeface="Times New Roman" pitchFamily="18" charset="0"/>
              </a:rPr>
            </a:br>
            <a:r>
              <a:rPr lang="en-US" i="1" dirty="0">
                <a:cs typeface="Times New Roman" pitchFamily="18" charset="0"/>
              </a:rPr>
              <a:t>       Script</a:t>
            </a:r>
            <a:br>
              <a:rPr lang="en-US" i="1" dirty="0">
                <a:cs typeface="Times New Roman" pitchFamily="18" charset="0"/>
              </a:rPr>
            </a:br>
            <a:r>
              <a:rPr lang="en-US" i="1" dirty="0">
                <a:cs typeface="Times New Roman" pitchFamily="18" charset="0"/>
              </a:rPr>
              <a:t>Book Choice</a:t>
            </a:r>
            <a:br>
              <a:rPr lang="en-US" i="1" dirty="0">
                <a:cs typeface="Times New Roman" pitchFamily="18" charset="0"/>
              </a:rPr>
            </a:br>
            <a:br>
              <a:rPr lang="en-US" dirty="0">
                <a:cs typeface="Times New Roman" pitchFamily="18" charset="0"/>
              </a:rPr>
            </a:br>
            <a:r>
              <a:rPr lang="en-US" dirty="0">
                <a:cs typeface="Times New Roman" pitchFamily="18" charset="0"/>
              </a:rPr>
              <a:t>Peace/Out (2 minutes)</a:t>
            </a:r>
            <a:br>
              <a:rPr lang="en-US" dirty="0">
                <a:solidFill>
                  <a:schemeClr val="bg1">
                    <a:lumMod val="85000"/>
                  </a:schemeClr>
                </a:solidFill>
                <a:cs typeface="Times New Roman" pitchFamily="18" charset="0"/>
              </a:rPr>
            </a:br>
            <a:endParaRPr lang="en-US" dirty="0">
              <a:cs typeface="Times New Roman" pitchFamily="18" charset="0"/>
            </a:endParaRPr>
          </a:p>
        </p:txBody>
      </p:sp>
      <p:sp>
        <p:nvSpPr>
          <p:cNvPr id="5" name="Content Placeholder 4"/>
          <p:cNvSpPr>
            <a:spLocks noGrp="1"/>
          </p:cNvSpPr>
          <p:nvPr>
            <p:ph idx="1"/>
          </p:nvPr>
        </p:nvSpPr>
        <p:spPr>
          <a:xfrm>
            <a:off x="2667000" y="228600"/>
            <a:ext cx="6324600" cy="6477000"/>
          </a:xfrm>
        </p:spPr>
        <p:txBody>
          <a:bodyPr>
            <a:normAutofit/>
          </a:bodyPr>
          <a:lstStyle/>
          <a:p>
            <a:pPr algn="ctr">
              <a:buNone/>
            </a:pPr>
            <a:r>
              <a:rPr lang="en-US" sz="2000" b="1" i="1" dirty="0">
                <a:cs typeface="Times New Roman" pitchFamily="18" charset="0"/>
              </a:rPr>
              <a:t>A Matter of Life and Death</a:t>
            </a:r>
          </a:p>
          <a:p>
            <a:pPr algn="ctr">
              <a:buNone/>
            </a:pPr>
            <a:r>
              <a:rPr lang="en-US" sz="2100" b="1" dirty="0">
                <a:solidFill>
                  <a:srgbClr val="0070C0"/>
                </a:solidFill>
                <a:cs typeface="Times New Roman" pitchFamily="18" charset="0"/>
              </a:rPr>
              <a:t>Stations</a:t>
            </a:r>
          </a:p>
          <a:p>
            <a:pPr algn="ctr">
              <a:buNone/>
            </a:pPr>
            <a:r>
              <a:rPr lang="en-US" sz="2100" i="1" dirty="0">
                <a:solidFill>
                  <a:srgbClr val="00B050"/>
                </a:solidFill>
                <a:cs typeface="Times New Roman" pitchFamily="18" charset="0"/>
              </a:rPr>
              <a:t>YN: various things</a:t>
            </a:r>
          </a:p>
          <a:p>
            <a:pPr marL="0" indent="0" algn="ctr">
              <a:buNone/>
            </a:pPr>
            <a:r>
              <a:rPr lang="en-US" sz="2000" i="1" dirty="0">
                <a:solidFill>
                  <a:srgbClr val="7030A0"/>
                </a:solidFill>
                <a:cs typeface="Times New Roman" pitchFamily="18" charset="0"/>
              </a:rPr>
              <a:t>I can: make a claim and defend</a:t>
            </a:r>
          </a:p>
        </p:txBody>
      </p:sp>
      <p:sp>
        <p:nvSpPr>
          <p:cNvPr id="6" name="Text Placeholder 5"/>
          <p:cNvSpPr>
            <a:spLocks noGrp="1"/>
          </p:cNvSpPr>
          <p:nvPr>
            <p:ph type="body" sz="half" idx="2"/>
          </p:nvPr>
        </p:nvSpPr>
        <p:spPr>
          <a:xfrm>
            <a:off x="0" y="2133600"/>
            <a:ext cx="2895599" cy="4648199"/>
          </a:xfrm>
        </p:spPr>
        <p:txBody>
          <a:bodyPr>
            <a:normAutofit/>
          </a:bodyPr>
          <a:lstStyle/>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72E74762-FDA0-4DBD-AAFC-04F98C40D3E7}"/>
              </a:ext>
            </a:extLst>
          </p:cNvPr>
          <p:cNvSpPr txBox="1"/>
          <p:nvPr/>
        </p:nvSpPr>
        <p:spPr>
          <a:xfrm>
            <a:off x="2949229" y="1905000"/>
            <a:ext cx="5764385" cy="5109091"/>
          </a:xfrm>
          <a:prstGeom prst="rect">
            <a:avLst/>
          </a:prstGeom>
          <a:noFill/>
        </p:spPr>
        <p:txBody>
          <a:bodyPr wrap="square" rtlCol="0">
            <a:spAutoFit/>
          </a:bodyPr>
          <a:lstStyle/>
          <a:p>
            <a:pPr algn="ctr"/>
            <a:r>
              <a:rPr lang="en-US" sz="2800" b="1" dirty="0"/>
              <a:t>Station 1</a:t>
            </a:r>
          </a:p>
          <a:p>
            <a:pPr algn="ctr"/>
            <a:r>
              <a:rPr lang="en-US" sz="2800" u="sng" dirty="0">
                <a:solidFill>
                  <a:srgbClr val="0070C0"/>
                </a:solidFill>
              </a:rPr>
              <a:t>One Word: </a:t>
            </a:r>
            <a:r>
              <a:rPr lang="en-US" sz="2800" b="1" dirty="0">
                <a:solidFill>
                  <a:srgbClr val="0070C0"/>
                </a:solidFill>
              </a:rPr>
              <a:t>Selection/Illustration</a:t>
            </a:r>
          </a:p>
          <a:p>
            <a:endParaRPr lang="en-US" dirty="0"/>
          </a:p>
          <a:p>
            <a:pPr algn="ctr"/>
            <a:r>
              <a:rPr lang="en-US" sz="2400" dirty="0"/>
              <a:t>I would not say “I will lose 10 pounds” (resolution)</a:t>
            </a:r>
          </a:p>
          <a:p>
            <a:pPr algn="ctr"/>
            <a:endParaRPr lang="en-US" sz="2400" dirty="0"/>
          </a:p>
          <a:p>
            <a:pPr algn="ctr"/>
            <a:r>
              <a:rPr lang="en-US" sz="2400" dirty="0"/>
              <a:t>I would think “I want to lose weight BECAUSE it would make me healthier…”</a:t>
            </a:r>
          </a:p>
          <a:p>
            <a:endParaRPr lang="en-US" sz="2400" dirty="0"/>
          </a:p>
          <a:p>
            <a:r>
              <a:rPr lang="en-US" sz="2400" dirty="0"/>
              <a:t>So the </a:t>
            </a:r>
            <a:r>
              <a:rPr lang="en-US" sz="2400" u="sng" dirty="0"/>
              <a:t>goal</a:t>
            </a:r>
            <a:r>
              <a:rPr lang="en-US" sz="2400" dirty="0"/>
              <a:t>= HEALTH</a:t>
            </a:r>
          </a:p>
          <a:p>
            <a:r>
              <a:rPr lang="en-US" sz="2400" dirty="0"/>
              <a:t>		</a:t>
            </a:r>
            <a:r>
              <a:rPr lang="en-US" sz="2400" i="1" dirty="0"/>
              <a:t>but maybe it is DISCIPLINE</a:t>
            </a:r>
          </a:p>
          <a:p>
            <a:r>
              <a:rPr lang="en-US" sz="2400" dirty="0"/>
              <a:t>			</a:t>
            </a:r>
            <a:r>
              <a:rPr lang="en-US" sz="2400" i="1" dirty="0"/>
              <a:t>or maybe FOCUS</a:t>
            </a:r>
          </a:p>
          <a:p>
            <a:endParaRPr lang="en-US" dirty="0"/>
          </a:p>
          <a:p>
            <a:endParaRPr lang="en-US" dirty="0"/>
          </a:p>
        </p:txBody>
      </p:sp>
    </p:spTree>
    <p:extLst>
      <p:ext uri="{BB962C8B-B14F-4D97-AF65-F5344CB8AC3E}">
        <p14:creationId xmlns:p14="http://schemas.microsoft.com/office/powerpoint/2010/main" val="1670427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667000" y="228600"/>
            <a:ext cx="6324600" cy="6477000"/>
          </a:xfrm>
        </p:spPr>
        <p:txBody>
          <a:bodyPr>
            <a:normAutofit/>
          </a:bodyPr>
          <a:lstStyle/>
          <a:p>
            <a:pPr algn="ctr">
              <a:buNone/>
            </a:pPr>
            <a:r>
              <a:rPr lang="en-US" sz="2000" b="1" i="1" dirty="0">
                <a:cs typeface="Times New Roman" pitchFamily="18" charset="0"/>
              </a:rPr>
              <a:t>A Matter of Life and Death</a:t>
            </a:r>
          </a:p>
          <a:p>
            <a:pPr algn="ctr">
              <a:buNone/>
            </a:pPr>
            <a:r>
              <a:rPr lang="en-US" sz="2100" b="1" dirty="0">
                <a:solidFill>
                  <a:srgbClr val="0070C0"/>
                </a:solidFill>
                <a:cs typeface="Times New Roman" pitchFamily="18" charset="0"/>
              </a:rPr>
              <a:t>Stations</a:t>
            </a:r>
          </a:p>
          <a:p>
            <a:pPr algn="ctr">
              <a:buNone/>
            </a:pPr>
            <a:r>
              <a:rPr lang="en-US" sz="2100" i="1" dirty="0">
                <a:solidFill>
                  <a:srgbClr val="00B050"/>
                </a:solidFill>
                <a:cs typeface="Times New Roman" pitchFamily="18" charset="0"/>
              </a:rPr>
              <a:t>YN: various things</a:t>
            </a:r>
          </a:p>
          <a:p>
            <a:pPr marL="0" indent="0" algn="ctr">
              <a:buNone/>
            </a:pPr>
            <a:r>
              <a:rPr lang="en-US" sz="2000" i="1" dirty="0">
                <a:solidFill>
                  <a:srgbClr val="7030A0"/>
                </a:solidFill>
                <a:cs typeface="Times New Roman" pitchFamily="18" charset="0"/>
              </a:rPr>
              <a:t>I can: make a claim and defend</a:t>
            </a:r>
          </a:p>
        </p:txBody>
      </p:sp>
      <p:sp>
        <p:nvSpPr>
          <p:cNvPr id="6" name="Text Placeholder 5"/>
          <p:cNvSpPr>
            <a:spLocks noGrp="1"/>
          </p:cNvSpPr>
          <p:nvPr>
            <p:ph type="body" sz="half" idx="2"/>
          </p:nvPr>
        </p:nvSpPr>
        <p:spPr>
          <a:xfrm>
            <a:off x="0" y="2133600"/>
            <a:ext cx="2514599" cy="4724400"/>
          </a:xfrm>
        </p:spPr>
        <p:txBody>
          <a:bodyPr>
            <a:normAutofit/>
          </a:bodyPr>
          <a:lstStyle/>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9" name="Rectangle 8"/>
          <p:cNvSpPr/>
          <p:nvPr/>
        </p:nvSpPr>
        <p:spPr>
          <a:xfrm>
            <a:off x="0" y="145032"/>
            <a:ext cx="2667000" cy="6740307"/>
          </a:xfrm>
          <a:prstGeom prst="rect">
            <a:avLst/>
          </a:prstGeom>
        </p:spPr>
        <p:txBody>
          <a:bodyPr wrap="square">
            <a:spAutoFit/>
          </a:bodyPr>
          <a:lstStyle/>
          <a:p>
            <a:r>
              <a:rPr lang="en-US" dirty="0">
                <a:cs typeface="Times New Roman" pitchFamily="18" charset="0"/>
              </a:rPr>
              <a:t>10 January 2018</a:t>
            </a:r>
            <a:br>
              <a:rPr lang="en-US" dirty="0">
                <a:cs typeface="Times New Roman" pitchFamily="18" charset="0"/>
              </a:rPr>
            </a:br>
            <a:r>
              <a:rPr lang="en-US" dirty="0">
                <a:cs typeface="Times New Roman" pitchFamily="18" charset="0"/>
              </a:rPr>
              <a:t>IWBAT: 1. defend claims using evidence in a variety of formats</a:t>
            </a:r>
            <a:br>
              <a:rPr lang="en-US" dirty="0">
                <a:cs typeface="Times New Roman" pitchFamily="18" charset="0"/>
              </a:rPr>
            </a:br>
            <a:r>
              <a:rPr lang="en-US" dirty="0">
                <a:cs typeface="Times New Roman" pitchFamily="18" charset="0"/>
              </a:rPr>
              <a:t>2. Reflect on learning process</a:t>
            </a:r>
            <a:br>
              <a:rPr lang="en-US" dirty="0">
                <a:cs typeface="Times New Roman" pitchFamily="18" charset="0"/>
              </a:rPr>
            </a:br>
            <a:br>
              <a:rPr lang="en-US" dirty="0">
                <a:cs typeface="Times New Roman" pitchFamily="18" charset="0"/>
              </a:rPr>
            </a:br>
            <a:r>
              <a:rPr lang="en-US" dirty="0" err="1">
                <a:cs typeface="Times New Roman" pitchFamily="18" charset="0"/>
              </a:rPr>
              <a:t>Bellwork</a:t>
            </a:r>
            <a:r>
              <a:rPr lang="en-US" dirty="0">
                <a:cs typeface="Times New Roman" pitchFamily="18" charset="0"/>
              </a:rPr>
              <a:t> (15 minutes)</a:t>
            </a:r>
            <a:br>
              <a:rPr lang="en-US" dirty="0">
                <a:cs typeface="Times New Roman" pitchFamily="18" charset="0"/>
              </a:rPr>
            </a:br>
            <a:r>
              <a:rPr lang="en-US" i="1" dirty="0" err="1">
                <a:cs typeface="Times New Roman" pitchFamily="18" charset="0"/>
              </a:rPr>
              <a:t>Quickwrite</a:t>
            </a:r>
            <a:br>
              <a:rPr lang="en-US" i="1" dirty="0">
                <a:cs typeface="Times New Roman" pitchFamily="18" charset="0"/>
              </a:rPr>
            </a:br>
            <a:br>
              <a:rPr lang="en-US" dirty="0">
                <a:cs typeface="Times New Roman" pitchFamily="18" charset="0"/>
              </a:rPr>
            </a:br>
            <a:r>
              <a:rPr lang="en-US" dirty="0">
                <a:cs typeface="Times New Roman" pitchFamily="18" charset="0"/>
              </a:rPr>
              <a:t>Agenda (3 minutes)</a:t>
            </a:r>
            <a:br>
              <a:rPr lang="en-US" dirty="0">
                <a:cs typeface="Times New Roman" pitchFamily="18" charset="0"/>
              </a:rPr>
            </a:br>
            <a:br>
              <a:rPr lang="en-US" dirty="0">
                <a:cs typeface="Times New Roman" pitchFamily="18" charset="0"/>
              </a:rPr>
            </a:br>
            <a:r>
              <a:rPr lang="en-US" dirty="0">
                <a:cs typeface="Times New Roman" pitchFamily="18" charset="0"/>
              </a:rPr>
              <a:t>Workshop (60 minutes)</a:t>
            </a:r>
            <a:br>
              <a:rPr lang="en-US" dirty="0">
                <a:cs typeface="Times New Roman" pitchFamily="18" charset="0"/>
              </a:rPr>
            </a:br>
            <a:r>
              <a:rPr lang="en-US" i="1" dirty="0">
                <a:cs typeface="Times New Roman" pitchFamily="18" charset="0"/>
              </a:rPr>
              <a:t>Stations</a:t>
            </a:r>
            <a:br>
              <a:rPr lang="en-US" i="1" dirty="0">
                <a:cs typeface="Times New Roman" pitchFamily="18" charset="0"/>
              </a:rPr>
            </a:br>
            <a:r>
              <a:rPr lang="en-US" i="1" dirty="0">
                <a:cs typeface="Times New Roman" pitchFamily="18" charset="0"/>
              </a:rPr>
              <a:t>One Word </a:t>
            </a:r>
            <a:br>
              <a:rPr lang="en-US" i="1" dirty="0">
                <a:cs typeface="Times New Roman" pitchFamily="18" charset="0"/>
              </a:rPr>
            </a:br>
            <a:r>
              <a:rPr lang="en-US" i="1" dirty="0">
                <a:cs typeface="Times New Roman" pitchFamily="18" charset="0"/>
              </a:rPr>
              <a:t>     Illustration</a:t>
            </a:r>
            <a:br>
              <a:rPr lang="en-US" i="1" dirty="0">
                <a:cs typeface="Times New Roman" pitchFamily="18" charset="0"/>
              </a:rPr>
            </a:br>
            <a:r>
              <a:rPr lang="en-US" i="1" dirty="0">
                <a:cs typeface="Times New Roman" pitchFamily="18" charset="0"/>
              </a:rPr>
              <a:t>     Reflection</a:t>
            </a:r>
            <a:br>
              <a:rPr lang="en-US" i="1" dirty="0">
                <a:cs typeface="Times New Roman" pitchFamily="18" charset="0"/>
              </a:rPr>
            </a:br>
            <a:r>
              <a:rPr lang="en-US" i="1" dirty="0">
                <a:cs typeface="Times New Roman" pitchFamily="18" charset="0"/>
              </a:rPr>
              <a:t>Marketing</a:t>
            </a:r>
            <a:br>
              <a:rPr lang="en-US" i="1" dirty="0">
                <a:cs typeface="Times New Roman" pitchFamily="18" charset="0"/>
              </a:rPr>
            </a:br>
            <a:r>
              <a:rPr lang="en-US" i="1" dirty="0">
                <a:cs typeface="Times New Roman" pitchFamily="18" charset="0"/>
              </a:rPr>
              <a:t>       Poster</a:t>
            </a:r>
            <a:br>
              <a:rPr lang="en-US" i="1" dirty="0">
                <a:cs typeface="Times New Roman" pitchFamily="18" charset="0"/>
              </a:rPr>
            </a:br>
            <a:r>
              <a:rPr lang="en-US" i="1" dirty="0">
                <a:cs typeface="Times New Roman" pitchFamily="18" charset="0"/>
              </a:rPr>
              <a:t>       Script</a:t>
            </a:r>
            <a:br>
              <a:rPr lang="en-US" i="1" dirty="0">
                <a:cs typeface="Times New Roman" pitchFamily="18" charset="0"/>
              </a:rPr>
            </a:br>
            <a:r>
              <a:rPr lang="en-US" i="1" dirty="0">
                <a:cs typeface="Times New Roman" pitchFamily="18" charset="0"/>
              </a:rPr>
              <a:t>Book Choice</a:t>
            </a:r>
            <a:br>
              <a:rPr lang="en-US" i="1" dirty="0">
                <a:cs typeface="Times New Roman" pitchFamily="18" charset="0"/>
              </a:rPr>
            </a:br>
            <a:br>
              <a:rPr lang="en-US" dirty="0">
                <a:cs typeface="Times New Roman" pitchFamily="18" charset="0"/>
              </a:rPr>
            </a:br>
            <a:r>
              <a:rPr lang="en-US" dirty="0">
                <a:cs typeface="Times New Roman" pitchFamily="18" charset="0"/>
              </a:rPr>
              <a:t>Peace/Out (2 minutes)</a:t>
            </a:r>
            <a:br>
              <a:rPr lang="en-US" dirty="0">
                <a:solidFill>
                  <a:schemeClr val="bg1">
                    <a:lumMod val="85000"/>
                  </a:schemeClr>
                </a:solidFill>
                <a:cs typeface="Times New Roman" pitchFamily="18" charset="0"/>
              </a:rPr>
            </a:br>
            <a:endParaRPr lang="en-US" b="1" dirty="0">
              <a:solidFill>
                <a:schemeClr val="bg1">
                  <a:lumMod val="85000"/>
                </a:schemeClr>
              </a:solidFill>
              <a:cs typeface="Times New Roman" pitchFamily="18" charset="0"/>
            </a:endParaRPr>
          </a:p>
        </p:txBody>
      </p:sp>
      <p:sp>
        <p:nvSpPr>
          <p:cNvPr id="3" name="TextBox 2">
            <a:extLst>
              <a:ext uri="{FF2B5EF4-FFF2-40B4-BE49-F238E27FC236}">
                <a16:creationId xmlns:a16="http://schemas.microsoft.com/office/drawing/2014/main" id="{72E74762-FDA0-4DBD-AAFC-04F98C40D3E7}"/>
              </a:ext>
            </a:extLst>
          </p:cNvPr>
          <p:cNvSpPr txBox="1"/>
          <p:nvPr/>
        </p:nvSpPr>
        <p:spPr>
          <a:xfrm>
            <a:off x="2362200" y="1676400"/>
            <a:ext cx="6705600" cy="4647426"/>
          </a:xfrm>
          <a:prstGeom prst="rect">
            <a:avLst/>
          </a:prstGeom>
          <a:noFill/>
        </p:spPr>
        <p:txBody>
          <a:bodyPr wrap="square" rtlCol="0">
            <a:spAutoFit/>
          </a:bodyPr>
          <a:lstStyle/>
          <a:p>
            <a:pPr algn="ctr"/>
            <a:r>
              <a:rPr lang="en-US" sz="2800" b="1" dirty="0"/>
              <a:t>Station 1</a:t>
            </a:r>
          </a:p>
          <a:p>
            <a:pPr algn="ctr"/>
            <a:r>
              <a:rPr lang="en-US" sz="2800" u="sng" dirty="0">
                <a:solidFill>
                  <a:srgbClr val="0070C0"/>
                </a:solidFill>
              </a:rPr>
              <a:t>One Word</a:t>
            </a:r>
            <a:r>
              <a:rPr lang="en-US" sz="2800" dirty="0">
                <a:solidFill>
                  <a:srgbClr val="0070C0"/>
                </a:solidFill>
              </a:rPr>
              <a:t>: </a:t>
            </a:r>
            <a:r>
              <a:rPr lang="en-US" sz="2800" b="1" dirty="0">
                <a:solidFill>
                  <a:srgbClr val="0070C0"/>
                </a:solidFill>
              </a:rPr>
              <a:t>Visual Representation</a:t>
            </a:r>
            <a:endParaRPr lang="en-US" dirty="0"/>
          </a:p>
          <a:p>
            <a:pPr algn="ctr"/>
            <a:r>
              <a:rPr lang="en-US" sz="2400" dirty="0"/>
              <a:t>If I chose </a:t>
            </a:r>
            <a:r>
              <a:rPr lang="en-US" sz="2400" i="1" dirty="0"/>
              <a:t>DISCIPLINE</a:t>
            </a:r>
          </a:p>
          <a:p>
            <a:pPr algn="ctr"/>
            <a:r>
              <a:rPr lang="en-US" sz="2400" dirty="0"/>
              <a:t>	</a:t>
            </a:r>
          </a:p>
          <a:p>
            <a:r>
              <a:rPr lang="en-US" sz="2400" i="1" dirty="0"/>
              <a:t>I would think “discipline” looks very structured… so it’s not bubble letters</a:t>
            </a:r>
          </a:p>
          <a:p>
            <a:endParaRPr lang="en-US" sz="2400" i="1" dirty="0"/>
          </a:p>
          <a:p>
            <a:r>
              <a:rPr lang="en-US" sz="2400" i="1" dirty="0"/>
              <a:t>It feels stark…so it’s not pink with glitter…unless I want to “Dazzle”…so maybe it has glitter…</a:t>
            </a:r>
          </a:p>
          <a:p>
            <a:endParaRPr lang="en-US" sz="2400" i="1" dirty="0"/>
          </a:p>
          <a:p>
            <a:r>
              <a:rPr lang="en-US" sz="2400" i="1" dirty="0"/>
              <a:t>It is probably grey…like weights…so maybe my “font” looks like dumbbells</a:t>
            </a:r>
          </a:p>
        </p:txBody>
      </p:sp>
    </p:spTree>
    <p:extLst>
      <p:ext uri="{BB962C8B-B14F-4D97-AF65-F5344CB8AC3E}">
        <p14:creationId xmlns:p14="http://schemas.microsoft.com/office/powerpoint/2010/main" val="689934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667000" y="228600"/>
            <a:ext cx="6324600" cy="6477000"/>
          </a:xfrm>
        </p:spPr>
        <p:txBody>
          <a:bodyPr>
            <a:normAutofit/>
          </a:bodyPr>
          <a:lstStyle/>
          <a:p>
            <a:pPr algn="ctr">
              <a:buNone/>
            </a:pPr>
            <a:r>
              <a:rPr lang="en-US" sz="2000" b="1" i="1" dirty="0">
                <a:cs typeface="Times New Roman" pitchFamily="18" charset="0"/>
              </a:rPr>
              <a:t>A Matter of Life and Death</a:t>
            </a:r>
          </a:p>
          <a:p>
            <a:pPr algn="ctr">
              <a:buNone/>
            </a:pPr>
            <a:r>
              <a:rPr lang="en-US" sz="2100" b="1" dirty="0">
                <a:solidFill>
                  <a:srgbClr val="0070C0"/>
                </a:solidFill>
                <a:cs typeface="Times New Roman" pitchFamily="18" charset="0"/>
              </a:rPr>
              <a:t>Stations</a:t>
            </a:r>
          </a:p>
          <a:p>
            <a:pPr algn="ctr">
              <a:buNone/>
            </a:pPr>
            <a:r>
              <a:rPr lang="en-US" sz="2100" i="1" dirty="0">
                <a:solidFill>
                  <a:srgbClr val="00B050"/>
                </a:solidFill>
                <a:cs typeface="Times New Roman" pitchFamily="18" charset="0"/>
              </a:rPr>
              <a:t>YN: various things</a:t>
            </a:r>
          </a:p>
          <a:p>
            <a:pPr marL="0" indent="0" algn="ctr">
              <a:buNone/>
            </a:pPr>
            <a:r>
              <a:rPr lang="en-US" sz="2000" i="1" dirty="0">
                <a:solidFill>
                  <a:srgbClr val="7030A0"/>
                </a:solidFill>
                <a:cs typeface="Times New Roman" pitchFamily="18" charset="0"/>
              </a:rPr>
              <a:t>I can: make a claim and defend</a:t>
            </a:r>
          </a:p>
        </p:txBody>
      </p:sp>
      <p:sp>
        <p:nvSpPr>
          <p:cNvPr id="6" name="Text Placeholder 5"/>
          <p:cNvSpPr>
            <a:spLocks noGrp="1"/>
          </p:cNvSpPr>
          <p:nvPr>
            <p:ph type="body" sz="half" idx="2"/>
          </p:nvPr>
        </p:nvSpPr>
        <p:spPr>
          <a:xfrm>
            <a:off x="0" y="2133600"/>
            <a:ext cx="2514599" cy="4724400"/>
          </a:xfrm>
        </p:spPr>
        <p:txBody>
          <a:bodyPr>
            <a:normAutofit/>
          </a:bodyPr>
          <a:lstStyle/>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9" name="Rectangle 8"/>
          <p:cNvSpPr/>
          <p:nvPr/>
        </p:nvSpPr>
        <p:spPr>
          <a:xfrm>
            <a:off x="87085" y="152400"/>
            <a:ext cx="2667000" cy="6740307"/>
          </a:xfrm>
          <a:prstGeom prst="rect">
            <a:avLst/>
          </a:prstGeom>
        </p:spPr>
        <p:txBody>
          <a:bodyPr wrap="square">
            <a:spAutoFit/>
          </a:bodyPr>
          <a:lstStyle/>
          <a:p>
            <a:r>
              <a:rPr lang="en-US" dirty="0">
                <a:cs typeface="Times New Roman" pitchFamily="18" charset="0"/>
              </a:rPr>
              <a:t>10 January 2018</a:t>
            </a:r>
            <a:br>
              <a:rPr lang="en-US" dirty="0">
                <a:cs typeface="Times New Roman" pitchFamily="18" charset="0"/>
              </a:rPr>
            </a:br>
            <a:r>
              <a:rPr lang="en-US" dirty="0">
                <a:cs typeface="Times New Roman" pitchFamily="18" charset="0"/>
              </a:rPr>
              <a:t>IWBAT: 1. defend claims using evidence in a variety of formats</a:t>
            </a:r>
            <a:br>
              <a:rPr lang="en-US" dirty="0">
                <a:cs typeface="Times New Roman" pitchFamily="18" charset="0"/>
              </a:rPr>
            </a:br>
            <a:r>
              <a:rPr lang="en-US" dirty="0">
                <a:cs typeface="Times New Roman" pitchFamily="18" charset="0"/>
              </a:rPr>
              <a:t>2. Reflect on learning process</a:t>
            </a:r>
            <a:br>
              <a:rPr lang="en-US" dirty="0">
                <a:cs typeface="Times New Roman" pitchFamily="18" charset="0"/>
              </a:rPr>
            </a:br>
            <a:br>
              <a:rPr lang="en-US" dirty="0">
                <a:cs typeface="Times New Roman" pitchFamily="18" charset="0"/>
              </a:rPr>
            </a:br>
            <a:r>
              <a:rPr lang="en-US" dirty="0" err="1">
                <a:cs typeface="Times New Roman" pitchFamily="18" charset="0"/>
              </a:rPr>
              <a:t>Bellwork</a:t>
            </a:r>
            <a:r>
              <a:rPr lang="en-US" dirty="0">
                <a:cs typeface="Times New Roman" pitchFamily="18" charset="0"/>
              </a:rPr>
              <a:t> (15 minutes)</a:t>
            </a:r>
            <a:br>
              <a:rPr lang="en-US" dirty="0">
                <a:cs typeface="Times New Roman" pitchFamily="18" charset="0"/>
              </a:rPr>
            </a:br>
            <a:r>
              <a:rPr lang="en-US" i="1" dirty="0" err="1">
                <a:cs typeface="Times New Roman" pitchFamily="18" charset="0"/>
              </a:rPr>
              <a:t>Quickwrite</a:t>
            </a:r>
            <a:br>
              <a:rPr lang="en-US" i="1" dirty="0">
                <a:cs typeface="Times New Roman" pitchFamily="18" charset="0"/>
              </a:rPr>
            </a:br>
            <a:br>
              <a:rPr lang="en-US" dirty="0">
                <a:cs typeface="Times New Roman" pitchFamily="18" charset="0"/>
              </a:rPr>
            </a:br>
            <a:r>
              <a:rPr lang="en-US" dirty="0">
                <a:cs typeface="Times New Roman" pitchFamily="18" charset="0"/>
              </a:rPr>
              <a:t>Agenda (3 minutes)</a:t>
            </a:r>
            <a:br>
              <a:rPr lang="en-US" dirty="0">
                <a:cs typeface="Times New Roman" pitchFamily="18" charset="0"/>
              </a:rPr>
            </a:br>
            <a:br>
              <a:rPr lang="en-US" dirty="0">
                <a:cs typeface="Times New Roman" pitchFamily="18" charset="0"/>
              </a:rPr>
            </a:br>
            <a:r>
              <a:rPr lang="en-US" dirty="0">
                <a:cs typeface="Times New Roman" pitchFamily="18" charset="0"/>
              </a:rPr>
              <a:t>Workshop (60 minutes)</a:t>
            </a:r>
            <a:br>
              <a:rPr lang="en-US" dirty="0">
                <a:cs typeface="Times New Roman" pitchFamily="18" charset="0"/>
              </a:rPr>
            </a:br>
            <a:r>
              <a:rPr lang="en-US" i="1" dirty="0">
                <a:cs typeface="Times New Roman" pitchFamily="18" charset="0"/>
              </a:rPr>
              <a:t>Stations</a:t>
            </a:r>
            <a:br>
              <a:rPr lang="en-US" i="1" dirty="0">
                <a:cs typeface="Times New Roman" pitchFamily="18" charset="0"/>
              </a:rPr>
            </a:br>
            <a:r>
              <a:rPr lang="en-US" i="1" dirty="0">
                <a:cs typeface="Times New Roman" pitchFamily="18" charset="0"/>
              </a:rPr>
              <a:t>One Word </a:t>
            </a:r>
            <a:br>
              <a:rPr lang="en-US" i="1" dirty="0">
                <a:cs typeface="Times New Roman" pitchFamily="18" charset="0"/>
              </a:rPr>
            </a:br>
            <a:r>
              <a:rPr lang="en-US" i="1" dirty="0">
                <a:cs typeface="Times New Roman" pitchFamily="18" charset="0"/>
              </a:rPr>
              <a:t>     Illustration</a:t>
            </a:r>
            <a:br>
              <a:rPr lang="en-US" i="1" dirty="0">
                <a:cs typeface="Times New Roman" pitchFamily="18" charset="0"/>
              </a:rPr>
            </a:br>
            <a:r>
              <a:rPr lang="en-US" i="1" dirty="0">
                <a:cs typeface="Times New Roman" pitchFamily="18" charset="0"/>
              </a:rPr>
              <a:t>     Reflection</a:t>
            </a:r>
            <a:br>
              <a:rPr lang="en-US" i="1" dirty="0">
                <a:cs typeface="Times New Roman" pitchFamily="18" charset="0"/>
              </a:rPr>
            </a:br>
            <a:r>
              <a:rPr lang="en-US" i="1" dirty="0">
                <a:cs typeface="Times New Roman" pitchFamily="18" charset="0"/>
              </a:rPr>
              <a:t>Marketing</a:t>
            </a:r>
            <a:br>
              <a:rPr lang="en-US" i="1" dirty="0">
                <a:cs typeface="Times New Roman" pitchFamily="18" charset="0"/>
              </a:rPr>
            </a:br>
            <a:r>
              <a:rPr lang="en-US" i="1" dirty="0">
                <a:cs typeface="Times New Roman" pitchFamily="18" charset="0"/>
              </a:rPr>
              <a:t>       Poster</a:t>
            </a:r>
            <a:br>
              <a:rPr lang="en-US" i="1" dirty="0">
                <a:cs typeface="Times New Roman" pitchFamily="18" charset="0"/>
              </a:rPr>
            </a:br>
            <a:r>
              <a:rPr lang="en-US" i="1" dirty="0">
                <a:cs typeface="Times New Roman" pitchFamily="18" charset="0"/>
              </a:rPr>
              <a:t>       Script</a:t>
            </a:r>
            <a:br>
              <a:rPr lang="en-US" i="1" dirty="0">
                <a:cs typeface="Times New Roman" pitchFamily="18" charset="0"/>
              </a:rPr>
            </a:br>
            <a:r>
              <a:rPr lang="en-US" i="1" dirty="0">
                <a:cs typeface="Times New Roman" pitchFamily="18" charset="0"/>
              </a:rPr>
              <a:t>Book Choice</a:t>
            </a:r>
            <a:br>
              <a:rPr lang="en-US" i="1" dirty="0">
                <a:cs typeface="Times New Roman" pitchFamily="18" charset="0"/>
              </a:rPr>
            </a:br>
            <a:br>
              <a:rPr lang="en-US" dirty="0">
                <a:cs typeface="Times New Roman" pitchFamily="18" charset="0"/>
              </a:rPr>
            </a:br>
            <a:r>
              <a:rPr lang="en-US" dirty="0">
                <a:cs typeface="Times New Roman" pitchFamily="18" charset="0"/>
              </a:rPr>
              <a:t>Peace/Out (2 minutes)</a:t>
            </a:r>
            <a:br>
              <a:rPr lang="en-US" dirty="0">
                <a:solidFill>
                  <a:schemeClr val="bg1">
                    <a:lumMod val="85000"/>
                  </a:schemeClr>
                </a:solidFill>
                <a:cs typeface="Times New Roman" pitchFamily="18" charset="0"/>
              </a:rPr>
            </a:br>
            <a:endParaRPr lang="en-US" b="1" dirty="0">
              <a:solidFill>
                <a:schemeClr val="bg1">
                  <a:lumMod val="85000"/>
                </a:schemeClr>
              </a:solidFill>
              <a:cs typeface="Times New Roman" pitchFamily="18" charset="0"/>
            </a:endParaRPr>
          </a:p>
        </p:txBody>
      </p:sp>
      <p:sp>
        <p:nvSpPr>
          <p:cNvPr id="3" name="TextBox 2">
            <a:extLst>
              <a:ext uri="{FF2B5EF4-FFF2-40B4-BE49-F238E27FC236}">
                <a16:creationId xmlns:a16="http://schemas.microsoft.com/office/drawing/2014/main" id="{72E74762-FDA0-4DBD-AAFC-04F98C40D3E7}"/>
              </a:ext>
            </a:extLst>
          </p:cNvPr>
          <p:cNvSpPr txBox="1"/>
          <p:nvPr/>
        </p:nvSpPr>
        <p:spPr>
          <a:xfrm>
            <a:off x="2427514" y="1623528"/>
            <a:ext cx="6705600" cy="5016758"/>
          </a:xfrm>
          <a:prstGeom prst="rect">
            <a:avLst/>
          </a:prstGeom>
          <a:noFill/>
        </p:spPr>
        <p:txBody>
          <a:bodyPr wrap="square" rtlCol="0">
            <a:spAutoFit/>
          </a:bodyPr>
          <a:lstStyle/>
          <a:p>
            <a:pPr algn="ctr"/>
            <a:r>
              <a:rPr lang="en-US" sz="2800" b="1" dirty="0"/>
              <a:t>Station 2</a:t>
            </a:r>
          </a:p>
          <a:p>
            <a:pPr algn="ctr"/>
            <a:r>
              <a:rPr lang="en-US" sz="2800" u="sng" dirty="0">
                <a:solidFill>
                  <a:srgbClr val="0070C0"/>
                </a:solidFill>
              </a:rPr>
              <a:t>One Word : </a:t>
            </a:r>
            <a:r>
              <a:rPr lang="en-US" sz="2800" b="1" dirty="0">
                <a:solidFill>
                  <a:srgbClr val="0070C0"/>
                </a:solidFill>
              </a:rPr>
              <a:t>Written Reflection</a:t>
            </a:r>
            <a:endParaRPr lang="en-US" b="1" dirty="0"/>
          </a:p>
          <a:p>
            <a:pPr algn="ctr"/>
            <a:r>
              <a:rPr lang="en-US" sz="2400" dirty="0"/>
              <a:t>If I chose </a:t>
            </a:r>
            <a:r>
              <a:rPr lang="en-US" sz="2400" i="1" dirty="0"/>
              <a:t>DISCIPLINE</a:t>
            </a:r>
          </a:p>
          <a:p>
            <a:pPr algn="ctr"/>
            <a:r>
              <a:rPr lang="en-US" sz="2400" dirty="0"/>
              <a:t>	</a:t>
            </a:r>
            <a:endParaRPr lang="en-US" sz="2400" i="1" dirty="0"/>
          </a:p>
          <a:p>
            <a:r>
              <a:rPr lang="en-US" sz="2400" i="1" u="sng" dirty="0"/>
              <a:t>Reflect prompt</a:t>
            </a:r>
            <a:r>
              <a:rPr lang="en-US" sz="2400" i="1" dirty="0"/>
              <a:t>: “What is your one word?”</a:t>
            </a:r>
          </a:p>
          <a:p>
            <a:endParaRPr lang="en-US" sz="2400" i="1" dirty="0"/>
          </a:p>
          <a:p>
            <a:r>
              <a:rPr lang="en-US" sz="2400" i="1" u="sng" dirty="0"/>
              <a:t>Make claim</a:t>
            </a:r>
            <a:r>
              <a:rPr lang="en-US" sz="2400" i="1" dirty="0"/>
              <a:t>: In 2018, I want to be more disciplined.</a:t>
            </a:r>
          </a:p>
          <a:p>
            <a:endParaRPr lang="en-US" sz="2400" i="1" dirty="0"/>
          </a:p>
          <a:p>
            <a:r>
              <a:rPr lang="en-US" sz="2400" i="1" u="sng" dirty="0"/>
              <a:t>Defend claim </a:t>
            </a:r>
            <a:r>
              <a:rPr lang="en-US" sz="2400" i="1" dirty="0"/>
              <a:t>with evidence: 5Ws</a:t>
            </a:r>
          </a:p>
          <a:p>
            <a:endParaRPr lang="en-US" sz="2400" i="1" dirty="0"/>
          </a:p>
          <a:p>
            <a:r>
              <a:rPr lang="en-US" sz="2400" i="1" dirty="0"/>
              <a:t>Show some </a:t>
            </a:r>
            <a:r>
              <a:rPr lang="en-US" sz="2400" i="1" u="sng" dirty="0"/>
              <a:t>flare</a:t>
            </a:r>
            <a:r>
              <a:rPr lang="en-US" sz="2400" i="1" dirty="0"/>
              <a:t>? </a:t>
            </a:r>
          </a:p>
          <a:p>
            <a:endParaRPr lang="en-US" sz="2400" i="1" dirty="0"/>
          </a:p>
          <a:p>
            <a:pPr algn="ctr"/>
            <a:r>
              <a:rPr lang="en-US" sz="2400" i="1" dirty="0"/>
              <a:t>Minimum 200/Maximum of 500 words</a:t>
            </a:r>
          </a:p>
        </p:txBody>
      </p:sp>
    </p:spTree>
    <p:extLst>
      <p:ext uri="{BB962C8B-B14F-4D97-AF65-F5344CB8AC3E}">
        <p14:creationId xmlns:p14="http://schemas.microsoft.com/office/powerpoint/2010/main" val="732190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667000" y="228600"/>
            <a:ext cx="6324600" cy="6477000"/>
          </a:xfrm>
        </p:spPr>
        <p:txBody>
          <a:bodyPr>
            <a:normAutofit/>
          </a:bodyPr>
          <a:lstStyle/>
          <a:p>
            <a:pPr algn="ctr">
              <a:buNone/>
            </a:pPr>
            <a:r>
              <a:rPr lang="en-US" sz="2000" b="1" i="1" dirty="0">
                <a:cs typeface="Times New Roman" pitchFamily="18" charset="0"/>
              </a:rPr>
              <a:t>A Matter of Life and Death</a:t>
            </a:r>
          </a:p>
          <a:p>
            <a:pPr algn="ctr">
              <a:buNone/>
            </a:pPr>
            <a:r>
              <a:rPr lang="en-US" sz="2100" b="1" dirty="0">
                <a:solidFill>
                  <a:srgbClr val="0070C0"/>
                </a:solidFill>
                <a:cs typeface="Times New Roman" pitchFamily="18" charset="0"/>
              </a:rPr>
              <a:t>Stations</a:t>
            </a:r>
          </a:p>
          <a:p>
            <a:pPr algn="ctr">
              <a:buNone/>
            </a:pPr>
            <a:r>
              <a:rPr lang="en-US" sz="2100" i="1" dirty="0">
                <a:solidFill>
                  <a:srgbClr val="00B050"/>
                </a:solidFill>
                <a:cs typeface="Times New Roman" pitchFamily="18" charset="0"/>
              </a:rPr>
              <a:t>YN: various things</a:t>
            </a:r>
          </a:p>
          <a:p>
            <a:pPr marL="0" indent="0" algn="ctr">
              <a:buNone/>
            </a:pPr>
            <a:r>
              <a:rPr lang="en-US" sz="2000" i="1" dirty="0">
                <a:solidFill>
                  <a:srgbClr val="7030A0"/>
                </a:solidFill>
                <a:cs typeface="Times New Roman" pitchFamily="18" charset="0"/>
              </a:rPr>
              <a:t>I can: make a claim and defend</a:t>
            </a:r>
          </a:p>
        </p:txBody>
      </p:sp>
      <p:sp>
        <p:nvSpPr>
          <p:cNvPr id="6" name="Text Placeholder 5"/>
          <p:cNvSpPr>
            <a:spLocks noGrp="1"/>
          </p:cNvSpPr>
          <p:nvPr>
            <p:ph type="body" sz="half" idx="2"/>
          </p:nvPr>
        </p:nvSpPr>
        <p:spPr>
          <a:xfrm>
            <a:off x="0" y="2133600"/>
            <a:ext cx="2514599" cy="4724400"/>
          </a:xfrm>
        </p:spPr>
        <p:txBody>
          <a:bodyPr>
            <a:normAutofit/>
          </a:bodyPr>
          <a:lstStyle/>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9" name="Rectangle 8"/>
          <p:cNvSpPr/>
          <p:nvPr/>
        </p:nvSpPr>
        <p:spPr>
          <a:xfrm>
            <a:off x="126141" y="96946"/>
            <a:ext cx="2667000" cy="6740307"/>
          </a:xfrm>
          <a:prstGeom prst="rect">
            <a:avLst/>
          </a:prstGeom>
        </p:spPr>
        <p:txBody>
          <a:bodyPr wrap="square">
            <a:spAutoFit/>
          </a:bodyPr>
          <a:lstStyle/>
          <a:p>
            <a:r>
              <a:rPr lang="en-US" dirty="0">
                <a:cs typeface="Times New Roman" pitchFamily="18" charset="0"/>
              </a:rPr>
              <a:t>10 January 2018</a:t>
            </a:r>
            <a:br>
              <a:rPr lang="en-US" dirty="0">
                <a:cs typeface="Times New Roman" pitchFamily="18" charset="0"/>
              </a:rPr>
            </a:br>
            <a:r>
              <a:rPr lang="en-US" dirty="0">
                <a:cs typeface="Times New Roman" pitchFamily="18" charset="0"/>
              </a:rPr>
              <a:t>IWBAT: 1. defend claims using evidence in a variety of formats</a:t>
            </a:r>
            <a:br>
              <a:rPr lang="en-US" dirty="0">
                <a:cs typeface="Times New Roman" pitchFamily="18" charset="0"/>
              </a:rPr>
            </a:br>
            <a:r>
              <a:rPr lang="en-US" dirty="0">
                <a:cs typeface="Times New Roman" pitchFamily="18" charset="0"/>
              </a:rPr>
              <a:t>2. Reflect on learning process</a:t>
            </a:r>
            <a:br>
              <a:rPr lang="en-US" dirty="0">
                <a:cs typeface="Times New Roman" pitchFamily="18" charset="0"/>
              </a:rPr>
            </a:br>
            <a:br>
              <a:rPr lang="en-US" dirty="0">
                <a:cs typeface="Times New Roman" pitchFamily="18" charset="0"/>
              </a:rPr>
            </a:br>
            <a:r>
              <a:rPr lang="en-US" dirty="0" err="1">
                <a:cs typeface="Times New Roman" pitchFamily="18" charset="0"/>
              </a:rPr>
              <a:t>Bellwork</a:t>
            </a:r>
            <a:r>
              <a:rPr lang="en-US" dirty="0">
                <a:cs typeface="Times New Roman" pitchFamily="18" charset="0"/>
              </a:rPr>
              <a:t> (15 minutes)</a:t>
            </a:r>
            <a:br>
              <a:rPr lang="en-US" dirty="0">
                <a:cs typeface="Times New Roman" pitchFamily="18" charset="0"/>
              </a:rPr>
            </a:br>
            <a:r>
              <a:rPr lang="en-US" i="1" dirty="0" err="1">
                <a:cs typeface="Times New Roman" pitchFamily="18" charset="0"/>
              </a:rPr>
              <a:t>Quickwrite</a:t>
            </a:r>
            <a:br>
              <a:rPr lang="en-US" i="1" dirty="0">
                <a:cs typeface="Times New Roman" pitchFamily="18" charset="0"/>
              </a:rPr>
            </a:br>
            <a:br>
              <a:rPr lang="en-US" dirty="0">
                <a:cs typeface="Times New Roman" pitchFamily="18" charset="0"/>
              </a:rPr>
            </a:br>
            <a:r>
              <a:rPr lang="en-US" dirty="0">
                <a:cs typeface="Times New Roman" pitchFamily="18" charset="0"/>
              </a:rPr>
              <a:t>Agenda (3 minutes)</a:t>
            </a:r>
            <a:br>
              <a:rPr lang="en-US" dirty="0">
                <a:cs typeface="Times New Roman" pitchFamily="18" charset="0"/>
              </a:rPr>
            </a:br>
            <a:br>
              <a:rPr lang="en-US" dirty="0">
                <a:cs typeface="Times New Roman" pitchFamily="18" charset="0"/>
              </a:rPr>
            </a:br>
            <a:r>
              <a:rPr lang="en-US" dirty="0">
                <a:cs typeface="Times New Roman" pitchFamily="18" charset="0"/>
              </a:rPr>
              <a:t>Workshop (60 minutes)</a:t>
            </a:r>
            <a:br>
              <a:rPr lang="en-US" dirty="0">
                <a:cs typeface="Times New Roman" pitchFamily="18" charset="0"/>
              </a:rPr>
            </a:br>
            <a:r>
              <a:rPr lang="en-US" i="1" dirty="0">
                <a:cs typeface="Times New Roman" pitchFamily="18" charset="0"/>
              </a:rPr>
              <a:t>Stations</a:t>
            </a:r>
            <a:br>
              <a:rPr lang="en-US" i="1" dirty="0">
                <a:cs typeface="Times New Roman" pitchFamily="18" charset="0"/>
              </a:rPr>
            </a:br>
            <a:r>
              <a:rPr lang="en-US" i="1" dirty="0">
                <a:cs typeface="Times New Roman" pitchFamily="18" charset="0"/>
              </a:rPr>
              <a:t>One Word </a:t>
            </a:r>
            <a:br>
              <a:rPr lang="en-US" i="1" dirty="0">
                <a:cs typeface="Times New Roman" pitchFamily="18" charset="0"/>
              </a:rPr>
            </a:br>
            <a:r>
              <a:rPr lang="en-US" i="1" dirty="0">
                <a:cs typeface="Times New Roman" pitchFamily="18" charset="0"/>
              </a:rPr>
              <a:t>     Illustration</a:t>
            </a:r>
            <a:br>
              <a:rPr lang="en-US" i="1" dirty="0">
                <a:cs typeface="Times New Roman" pitchFamily="18" charset="0"/>
              </a:rPr>
            </a:br>
            <a:r>
              <a:rPr lang="en-US" i="1" dirty="0">
                <a:cs typeface="Times New Roman" pitchFamily="18" charset="0"/>
              </a:rPr>
              <a:t>     Reflection</a:t>
            </a:r>
            <a:br>
              <a:rPr lang="en-US" i="1" dirty="0">
                <a:cs typeface="Times New Roman" pitchFamily="18" charset="0"/>
              </a:rPr>
            </a:br>
            <a:r>
              <a:rPr lang="en-US" i="1" dirty="0">
                <a:cs typeface="Times New Roman" pitchFamily="18" charset="0"/>
              </a:rPr>
              <a:t>Marketing</a:t>
            </a:r>
            <a:br>
              <a:rPr lang="en-US" i="1" dirty="0">
                <a:cs typeface="Times New Roman" pitchFamily="18" charset="0"/>
              </a:rPr>
            </a:br>
            <a:r>
              <a:rPr lang="en-US" i="1" dirty="0">
                <a:cs typeface="Times New Roman" pitchFamily="18" charset="0"/>
              </a:rPr>
              <a:t>       Poster</a:t>
            </a:r>
            <a:br>
              <a:rPr lang="en-US" i="1" dirty="0">
                <a:cs typeface="Times New Roman" pitchFamily="18" charset="0"/>
              </a:rPr>
            </a:br>
            <a:r>
              <a:rPr lang="en-US" i="1" dirty="0">
                <a:cs typeface="Times New Roman" pitchFamily="18" charset="0"/>
              </a:rPr>
              <a:t>       Script</a:t>
            </a:r>
            <a:br>
              <a:rPr lang="en-US" i="1" dirty="0">
                <a:cs typeface="Times New Roman" pitchFamily="18" charset="0"/>
              </a:rPr>
            </a:br>
            <a:r>
              <a:rPr lang="en-US" i="1" dirty="0">
                <a:cs typeface="Times New Roman" pitchFamily="18" charset="0"/>
              </a:rPr>
              <a:t>Book Choice</a:t>
            </a:r>
            <a:br>
              <a:rPr lang="en-US" i="1" dirty="0">
                <a:cs typeface="Times New Roman" pitchFamily="18" charset="0"/>
              </a:rPr>
            </a:br>
            <a:br>
              <a:rPr lang="en-US" dirty="0">
                <a:cs typeface="Times New Roman" pitchFamily="18" charset="0"/>
              </a:rPr>
            </a:br>
            <a:r>
              <a:rPr lang="en-US" dirty="0">
                <a:cs typeface="Times New Roman" pitchFamily="18" charset="0"/>
              </a:rPr>
              <a:t>Peace/Out (2 minutes)</a:t>
            </a:r>
            <a:br>
              <a:rPr lang="en-US" dirty="0">
                <a:solidFill>
                  <a:schemeClr val="bg1">
                    <a:lumMod val="85000"/>
                  </a:schemeClr>
                </a:solidFill>
                <a:cs typeface="Times New Roman" pitchFamily="18" charset="0"/>
              </a:rPr>
            </a:br>
            <a:endParaRPr lang="en-US" b="1" dirty="0">
              <a:solidFill>
                <a:schemeClr val="bg1">
                  <a:lumMod val="85000"/>
                </a:schemeClr>
              </a:solidFill>
              <a:cs typeface="Times New Roman" pitchFamily="18" charset="0"/>
            </a:endParaRPr>
          </a:p>
        </p:txBody>
      </p:sp>
      <p:sp>
        <p:nvSpPr>
          <p:cNvPr id="3" name="TextBox 2">
            <a:extLst>
              <a:ext uri="{FF2B5EF4-FFF2-40B4-BE49-F238E27FC236}">
                <a16:creationId xmlns:a16="http://schemas.microsoft.com/office/drawing/2014/main" id="{72E74762-FDA0-4DBD-AAFC-04F98C40D3E7}"/>
              </a:ext>
            </a:extLst>
          </p:cNvPr>
          <p:cNvSpPr txBox="1"/>
          <p:nvPr/>
        </p:nvSpPr>
        <p:spPr>
          <a:xfrm>
            <a:off x="2427514" y="1623528"/>
            <a:ext cx="6705600" cy="5386090"/>
          </a:xfrm>
          <a:prstGeom prst="rect">
            <a:avLst/>
          </a:prstGeom>
          <a:noFill/>
        </p:spPr>
        <p:txBody>
          <a:bodyPr wrap="square" rtlCol="0">
            <a:spAutoFit/>
          </a:bodyPr>
          <a:lstStyle/>
          <a:p>
            <a:pPr algn="ctr"/>
            <a:r>
              <a:rPr lang="en-US" sz="2800" b="1" dirty="0"/>
              <a:t>Station 3</a:t>
            </a:r>
          </a:p>
          <a:p>
            <a:pPr algn="ctr"/>
            <a:r>
              <a:rPr lang="en-US" sz="2800" u="sng" dirty="0" err="1">
                <a:solidFill>
                  <a:srgbClr val="0070C0"/>
                </a:solidFill>
              </a:rPr>
              <a:t>JEANuary</a:t>
            </a:r>
            <a:r>
              <a:rPr lang="en-US" sz="2800" u="sng" dirty="0">
                <a:solidFill>
                  <a:srgbClr val="0070C0"/>
                </a:solidFill>
              </a:rPr>
              <a:t> Drive</a:t>
            </a:r>
            <a:r>
              <a:rPr lang="en-US" b="1" u="sng" dirty="0">
                <a:solidFill>
                  <a:srgbClr val="0070C0"/>
                </a:solidFill>
              </a:rPr>
              <a:t>: </a:t>
            </a:r>
            <a:r>
              <a:rPr lang="en-US" sz="2400" b="1" dirty="0">
                <a:solidFill>
                  <a:srgbClr val="0070C0"/>
                </a:solidFill>
              </a:rPr>
              <a:t>Marketing</a:t>
            </a:r>
          </a:p>
          <a:p>
            <a:pPr algn="ctr"/>
            <a:r>
              <a:rPr lang="en-US" sz="2400" dirty="0"/>
              <a:t>	</a:t>
            </a:r>
            <a:endParaRPr lang="en-US" sz="2400" i="1" dirty="0"/>
          </a:p>
          <a:p>
            <a:pPr algn="ctr"/>
            <a:r>
              <a:rPr lang="en-US" sz="2400" i="1" dirty="0"/>
              <a:t>Create posters</a:t>
            </a:r>
          </a:p>
          <a:p>
            <a:pPr algn="ctr"/>
            <a:endParaRPr lang="en-US" sz="2400" i="1" dirty="0"/>
          </a:p>
          <a:p>
            <a:pPr algn="ctr"/>
            <a:r>
              <a:rPr lang="en-US" sz="2400" i="1" dirty="0"/>
              <a:t>Any ethos/pathos/logos?</a:t>
            </a:r>
          </a:p>
          <a:p>
            <a:pPr algn="ctr"/>
            <a:endParaRPr lang="en-US" sz="2400" i="1" dirty="0"/>
          </a:p>
          <a:p>
            <a:pPr algn="ctr"/>
            <a:r>
              <a:rPr lang="en-US" sz="2400" i="1" dirty="0"/>
              <a:t>Color choice?</a:t>
            </a:r>
          </a:p>
          <a:p>
            <a:pPr algn="ctr"/>
            <a:endParaRPr lang="en-US" sz="2400" i="1" dirty="0"/>
          </a:p>
          <a:p>
            <a:pPr algn="ctr"/>
            <a:endParaRPr lang="en-US" sz="2400" i="1" dirty="0"/>
          </a:p>
          <a:p>
            <a:pPr algn="ctr"/>
            <a:r>
              <a:rPr lang="en-US" sz="2400" b="1" dirty="0"/>
              <a:t>Required Details</a:t>
            </a:r>
            <a:r>
              <a:rPr lang="en-US" sz="2400" i="1" dirty="0"/>
              <a:t>: Room 250/Jeans/January 8-31/</a:t>
            </a:r>
          </a:p>
          <a:p>
            <a:pPr algn="ctr"/>
            <a:r>
              <a:rPr lang="en-US" sz="2400" i="1" dirty="0"/>
              <a:t>donate to homeless shelter</a:t>
            </a:r>
          </a:p>
          <a:p>
            <a:endParaRPr lang="en-US" sz="2400" i="1" u="sng" dirty="0"/>
          </a:p>
          <a:p>
            <a:endParaRPr lang="en-US" sz="2400" i="1" dirty="0"/>
          </a:p>
        </p:txBody>
      </p:sp>
    </p:spTree>
    <p:extLst>
      <p:ext uri="{BB962C8B-B14F-4D97-AF65-F5344CB8AC3E}">
        <p14:creationId xmlns:p14="http://schemas.microsoft.com/office/powerpoint/2010/main" val="3363920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667000" y="228600"/>
            <a:ext cx="6324600" cy="6477000"/>
          </a:xfrm>
        </p:spPr>
        <p:txBody>
          <a:bodyPr>
            <a:normAutofit/>
          </a:bodyPr>
          <a:lstStyle/>
          <a:p>
            <a:pPr algn="ctr">
              <a:buNone/>
            </a:pPr>
            <a:r>
              <a:rPr lang="en-US" sz="2000" b="1" i="1" dirty="0">
                <a:cs typeface="Times New Roman" pitchFamily="18" charset="0"/>
              </a:rPr>
              <a:t>A Matter of Life and Death</a:t>
            </a:r>
          </a:p>
          <a:p>
            <a:pPr algn="ctr">
              <a:buNone/>
            </a:pPr>
            <a:r>
              <a:rPr lang="en-US" sz="2100" b="1" dirty="0">
                <a:solidFill>
                  <a:srgbClr val="0070C0"/>
                </a:solidFill>
                <a:cs typeface="Times New Roman" pitchFamily="18" charset="0"/>
              </a:rPr>
              <a:t>Stations</a:t>
            </a:r>
          </a:p>
          <a:p>
            <a:pPr algn="ctr">
              <a:buNone/>
            </a:pPr>
            <a:r>
              <a:rPr lang="en-US" sz="2100" i="1" dirty="0">
                <a:solidFill>
                  <a:srgbClr val="00B050"/>
                </a:solidFill>
                <a:cs typeface="Times New Roman" pitchFamily="18" charset="0"/>
              </a:rPr>
              <a:t>YN: various things</a:t>
            </a:r>
          </a:p>
          <a:p>
            <a:pPr marL="0" indent="0" algn="ctr">
              <a:buNone/>
            </a:pPr>
            <a:r>
              <a:rPr lang="en-US" sz="2000" i="1" dirty="0">
                <a:solidFill>
                  <a:srgbClr val="7030A0"/>
                </a:solidFill>
                <a:cs typeface="Times New Roman" pitchFamily="18" charset="0"/>
              </a:rPr>
              <a:t>I can: make a claim and defend</a:t>
            </a:r>
          </a:p>
        </p:txBody>
      </p:sp>
      <p:sp>
        <p:nvSpPr>
          <p:cNvPr id="6" name="Text Placeholder 5"/>
          <p:cNvSpPr>
            <a:spLocks noGrp="1"/>
          </p:cNvSpPr>
          <p:nvPr>
            <p:ph type="body" sz="half" idx="2"/>
          </p:nvPr>
        </p:nvSpPr>
        <p:spPr>
          <a:xfrm>
            <a:off x="0" y="2133600"/>
            <a:ext cx="2514599" cy="4724400"/>
          </a:xfrm>
        </p:spPr>
        <p:txBody>
          <a:bodyPr>
            <a:normAutofit/>
          </a:bodyPr>
          <a:lstStyle/>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9" name="Rectangle 8"/>
          <p:cNvSpPr/>
          <p:nvPr/>
        </p:nvSpPr>
        <p:spPr>
          <a:xfrm>
            <a:off x="77030" y="159380"/>
            <a:ext cx="2667000" cy="6740307"/>
          </a:xfrm>
          <a:prstGeom prst="rect">
            <a:avLst/>
          </a:prstGeom>
        </p:spPr>
        <p:txBody>
          <a:bodyPr wrap="square">
            <a:spAutoFit/>
          </a:bodyPr>
          <a:lstStyle/>
          <a:p>
            <a:r>
              <a:rPr lang="en-US" dirty="0">
                <a:cs typeface="Times New Roman" pitchFamily="18" charset="0"/>
              </a:rPr>
              <a:t>10 January 2018</a:t>
            </a:r>
            <a:br>
              <a:rPr lang="en-US" dirty="0">
                <a:cs typeface="Times New Roman" pitchFamily="18" charset="0"/>
              </a:rPr>
            </a:br>
            <a:r>
              <a:rPr lang="en-US" dirty="0">
                <a:cs typeface="Times New Roman" pitchFamily="18" charset="0"/>
              </a:rPr>
              <a:t>IWBAT: 1. defend claims using evidence in a variety of formats</a:t>
            </a:r>
            <a:br>
              <a:rPr lang="en-US" dirty="0">
                <a:cs typeface="Times New Roman" pitchFamily="18" charset="0"/>
              </a:rPr>
            </a:br>
            <a:r>
              <a:rPr lang="en-US" dirty="0">
                <a:cs typeface="Times New Roman" pitchFamily="18" charset="0"/>
              </a:rPr>
              <a:t>2. Reflect on learning process</a:t>
            </a:r>
            <a:br>
              <a:rPr lang="en-US" dirty="0">
                <a:cs typeface="Times New Roman" pitchFamily="18" charset="0"/>
              </a:rPr>
            </a:br>
            <a:br>
              <a:rPr lang="en-US" dirty="0">
                <a:cs typeface="Times New Roman" pitchFamily="18" charset="0"/>
              </a:rPr>
            </a:br>
            <a:r>
              <a:rPr lang="en-US" dirty="0" err="1">
                <a:cs typeface="Times New Roman" pitchFamily="18" charset="0"/>
              </a:rPr>
              <a:t>Bellwork</a:t>
            </a:r>
            <a:r>
              <a:rPr lang="en-US" dirty="0">
                <a:cs typeface="Times New Roman" pitchFamily="18" charset="0"/>
              </a:rPr>
              <a:t> (15 minutes)</a:t>
            </a:r>
            <a:br>
              <a:rPr lang="en-US" dirty="0">
                <a:cs typeface="Times New Roman" pitchFamily="18" charset="0"/>
              </a:rPr>
            </a:br>
            <a:r>
              <a:rPr lang="en-US" i="1" dirty="0" err="1">
                <a:cs typeface="Times New Roman" pitchFamily="18" charset="0"/>
              </a:rPr>
              <a:t>Quickwrite</a:t>
            </a:r>
            <a:br>
              <a:rPr lang="en-US" i="1" dirty="0">
                <a:cs typeface="Times New Roman" pitchFamily="18" charset="0"/>
              </a:rPr>
            </a:br>
            <a:br>
              <a:rPr lang="en-US" dirty="0">
                <a:cs typeface="Times New Roman" pitchFamily="18" charset="0"/>
              </a:rPr>
            </a:br>
            <a:r>
              <a:rPr lang="en-US" dirty="0">
                <a:cs typeface="Times New Roman" pitchFamily="18" charset="0"/>
              </a:rPr>
              <a:t>Agenda (3 minutes)</a:t>
            </a:r>
            <a:br>
              <a:rPr lang="en-US" dirty="0">
                <a:cs typeface="Times New Roman" pitchFamily="18" charset="0"/>
              </a:rPr>
            </a:br>
            <a:br>
              <a:rPr lang="en-US" dirty="0">
                <a:cs typeface="Times New Roman" pitchFamily="18" charset="0"/>
              </a:rPr>
            </a:br>
            <a:r>
              <a:rPr lang="en-US" dirty="0">
                <a:cs typeface="Times New Roman" pitchFamily="18" charset="0"/>
              </a:rPr>
              <a:t>Workshop (60 minutes)</a:t>
            </a:r>
            <a:br>
              <a:rPr lang="en-US" dirty="0">
                <a:cs typeface="Times New Roman" pitchFamily="18" charset="0"/>
              </a:rPr>
            </a:br>
            <a:r>
              <a:rPr lang="en-US" i="1" dirty="0">
                <a:cs typeface="Times New Roman" pitchFamily="18" charset="0"/>
              </a:rPr>
              <a:t>Stations</a:t>
            </a:r>
            <a:br>
              <a:rPr lang="en-US" i="1" dirty="0">
                <a:cs typeface="Times New Roman" pitchFamily="18" charset="0"/>
              </a:rPr>
            </a:br>
            <a:r>
              <a:rPr lang="en-US" i="1" dirty="0">
                <a:cs typeface="Times New Roman" pitchFamily="18" charset="0"/>
              </a:rPr>
              <a:t>One Word </a:t>
            </a:r>
            <a:br>
              <a:rPr lang="en-US" i="1" dirty="0">
                <a:cs typeface="Times New Roman" pitchFamily="18" charset="0"/>
              </a:rPr>
            </a:br>
            <a:r>
              <a:rPr lang="en-US" i="1" dirty="0">
                <a:cs typeface="Times New Roman" pitchFamily="18" charset="0"/>
              </a:rPr>
              <a:t>     Illustration</a:t>
            </a:r>
            <a:br>
              <a:rPr lang="en-US" i="1" dirty="0">
                <a:cs typeface="Times New Roman" pitchFamily="18" charset="0"/>
              </a:rPr>
            </a:br>
            <a:r>
              <a:rPr lang="en-US" i="1" dirty="0">
                <a:cs typeface="Times New Roman" pitchFamily="18" charset="0"/>
              </a:rPr>
              <a:t>     Reflection</a:t>
            </a:r>
            <a:br>
              <a:rPr lang="en-US" i="1" dirty="0">
                <a:cs typeface="Times New Roman" pitchFamily="18" charset="0"/>
              </a:rPr>
            </a:br>
            <a:r>
              <a:rPr lang="en-US" i="1" dirty="0">
                <a:cs typeface="Times New Roman" pitchFamily="18" charset="0"/>
              </a:rPr>
              <a:t>Marketing</a:t>
            </a:r>
            <a:br>
              <a:rPr lang="en-US" i="1" dirty="0">
                <a:cs typeface="Times New Roman" pitchFamily="18" charset="0"/>
              </a:rPr>
            </a:br>
            <a:r>
              <a:rPr lang="en-US" i="1" dirty="0">
                <a:cs typeface="Times New Roman" pitchFamily="18" charset="0"/>
              </a:rPr>
              <a:t>       Poster</a:t>
            </a:r>
            <a:br>
              <a:rPr lang="en-US" i="1" dirty="0">
                <a:cs typeface="Times New Roman" pitchFamily="18" charset="0"/>
              </a:rPr>
            </a:br>
            <a:r>
              <a:rPr lang="en-US" i="1" dirty="0">
                <a:cs typeface="Times New Roman" pitchFamily="18" charset="0"/>
              </a:rPr>
              <a:t>       Script</a:t>
            </a:r>
            <a:br>
              <a:rPr lang="en-US" i="1" dirty="0">
                <a:cs typeface="Times New Roman" pitchFamily="18" charset="0"/>
              </a:rPr>
            </a:br>
            <a:r>
              <a:rPr lang="en-US" i="1" dirty="0">
                <a:cs typeface="Times New Roman" pitchFamily="18" charset="0"/>
              </a:rPr>
              <a:t>Book Choice</a:t>
            </a:r>
            <a:br>
              <a:rPr lang="en-US" i="1" dirty="0">
                <a:cs typeface="Times New Roman" pitchFamily="18" charset="0"/>
              </a:rPr>
            </a:br>
            <a:br>
              <a:rPr lang="en-US" dirty="0">
                <a:cs typeface="Times New Roman" pitchFamily="18" charset="0"/>
              </a:rPr>
            </a:br>
            <a:r>
              <a:rPr lang="en-US" dirty="0">
                <a:cs typeface="Times New Roman" pitchFamily="18" charset="0"/>
              </a:rPr>
              <a:t>Peace/Out (2 minutes)</a:t>
            </a:r>
            <a:br>
              <a:rPr lang="en-US" dirty="0">
                <a:solidFill>
                  <a:schemeClr val="bg1">
                    <a:lumMod val="85000"/>
                  </a:schemeClr>
                </a:solidFill>
                <a:cs typeface="Times New Roman" pitchFamily="18" charset="0"/>
              </a:rPr>
            </a:br>
            <a:endParaRPr lang="en-US" b="1" dirty="0">
              <a:solidFill>
                <a:schemeClr val="bg1">
                  <a:lumMod val="85000"/>
                </a:schemeClr>
              </a:solidFill>
              <a:cs typeface="Times New Roman" pitchFamily="18" charset="0"/>
            </a:endParaRPr>
          </a:p>
        </p:txBody>
      </p:sp>
      <p:sp>
        <p:nvSpPr>
          <p:cNvPr id="3" name="TextBox 2">
            <a:extLst>
              <a:ext uri="{FF2B5EF4-FFF2-40B4-BE49-F238E27FC236}">
                <a16:creationId xmlns:a16="http://schemas.microsoft.com/office/drawing/2014/main" id="{72E74762-FDA0-4DBD-AAFC-04F98C40D3E7}"/>
              </a:ext>
            </a:extLst>
          </p:cNvPr>
          <p:cNvSpPr txBox="1"/>
          <p:nvPr/>
        </p:nvSpPr>
        <p:spPr>
          <a:xfrm>
            <a:off x="2427514" y="1623528"/>
            <a:ext cx="6705600" cy="5016758"/>
          </a:xfrm>
          <a:prstGeom prst="rect">
            <a:avLst/>
          </a:prstGeom>
          <a:noFill/>
        </p:spPr>
        <p:txBody>
          <a:bodyPr wrap="square" rtlCol="0">
            <a:spAutoFit/>
          </a:bodyPr>
          <a:lstStyle/>
          <a:p>
            <a:pPr algn="ctr"/>
            <a:r>
              <a:rPr lang="en-US" sz="2800" b="1" dirty="0"/>
              <a:t>Station 4</a:t>
            </a:r>
          </a:p>
          <a:p>
            <a:pPr algn="ctr"/>
            <a:r>
              <a:rPr lang="en-US" sz="2800" u="sng" dirty="0" err="1">
                <a:solidFill>
                  <a:srgbClr val="0070C0"/>
                </a:solidFill>
              </a:rPr>
              <a:t>JEANuary</a:t>
            </a:r>
            <a:r>
              <a:rPr lang="en-US" sz="2800" u="sng" dirty="0">
                <a:solidFill>
                  <a:srgbClr val="0070C0"/>
                </a:solidFill>
              </a:rPr>
              <a:t> Drive</a:t>
            </a:r>
            <a:r>
              <a:rPr lang="en-US" b="1" u="sng" dirty="0">
                <a:solidFill>
                  <a:srgbClr val="0070C0"/>
                </a:solidFill>
              </a:rPr>
              <a:t>: </a:t>
            </a:r>
            <a:r>
              <a:rPr lang="en-US" sz="2800" b="1" u="sng" dirty="0">
                <a:solidFill>
                  <a:srgbClr val="0070C0"/>
                </a:solidFill>
              </a:rPr>
              <a:t>Written </a:t>
            </a:r>
            <a:r>
              <a:rPr lang="en-US" sz="2800" b="1" dirty="0">
                <a:solidFill>
                  <a:srgbClr val="0070C0"/>
                </a:solidFill>
              </a:rPr>
              <a:t>M</a:t>
            </a:r>
            <a:r>
              <a:rPr lang="en-US" sz="2400" b="1" dirty="0">
                <a:solidFill>
                  <a:srgbClr val="0070C0"/>
                </a:solidFill>
              </a:rPr>
              <a:t>arketing</a:t>
            </a:r>
          </a:p>
          <a:p>
            <a:pPr algn="ctr"/>
            <a:r>
              <a:rPr lang="en-US" sz="2400" dirty="0"/>
              <a:t>	</a:t>
            </a:r>
            <a:endParaRPr lang="en-US" sz="2400" i="1" dirty="0"/>
          </a:p>
          <a:p>
            <a:pPr algn="ctr"/>
            <a:r>
              <a:rPr lang="en-US" sz="2400" i="1" dirty="0"/>
              <a:t>Create script</a:t>
            </a:r>
          </a:p>
          <a:p>
            <a:pPr algn="ctr"/>
            <a:endParaRPr lang="en-US" sz="2400" i="1" dirty="0"/>
          </a:p>
          <a:p>
            <a:pPr algn="ctr"/>
            <a:r>
              <a:rPr lang="en-US" sz="2400" i="1" dirty="0"/>
              <a:t>Any ethos/pathos/logos?</a:t>
            </a:r>
          </a:p>
          <a:p>
            <a:pPr algn="ctr"/>
            <a:endParaRPr lang="en-US" sz="2400" i="1" dirty="0"/>
          </a:p>
          <a:p>
            <a:pPr algn="ctr"/>
            <a:endParaRPr lang="en-US" sz="2400" i="1" dirty="0"/>
          </a:p>
          <a:p>
            <a:pPr algn="ctr"/>
            <a:endParaRPr lang="en-US" sz="2400" i="1" dirty="0"/>
          </a:p>
          <a:p>
            <a:pPr algn="ctr"/>
            <a:r>
              <a:rPr lang="en-US" sz="2400" b="1" dirty="0"/>
              <a:t>Required Details</a:t>
            </a:r>
            <a:r>
              <a:rPr lang="en-US" sz="2400" i="1" dirty="0"/>
              <a:t>: Room 250/Jeans/January 8-31/</a:t>
            </a:r>
          </a:p>
          <a:p>
            <a:pPr algn="ctr"/>
            <a:r>
              <a:rPr lang="en-US" sz="2400" i="1" dirty="0"/>
              <a:t>donate to homeless shelter</a:t>
            </a:r>
          </a:p>
          <a:p>
            <a:endParaRPr lang="en-US" sz="2400" i="1" u="sng" dirty="0"/>
          </a:p>
          <a:p>
            <a:endParaRPr lang="en-US" sz="2400" i="1" dirty="0"/>
          </a:p>
        </p:txBody>
      </p:sp>
    </p:spTree>
    <p:extLst>
      <p:ext uri="{BB962C8B-B14F-4D97-AF65-F5344CB8AC3E}">
        <p14:creationId xmlns:p14="http://schemas.microsoft.com/office/powerpoint/2010/main" val="1480992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7526</TotalTime>
  <Words>520</Words>
  <Application>Microsoft Office PowerPoint</Application>
  <PresentationFormat>On-screen Show (4:3)</PresentationFormat>
  <Paragraphs>246</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10 February 2018  IWBAT: 1. Use knowledge gained from text to make and defend opinions 2. Reflect on learning process     </vt:lpstr>
      <vt:lpstr>PowerPoint Presentation</vt:lpstr>
      <vt:lpstr>PowerPoint Presentation</vt:lpstr>
      <vt:lpstr>   10 January 2018 IWBAT: 1. defend claims using evidence in a variety of formats 2. Reflect on learning process  Bellwork (15 minutes) Quickwrite  Agenda (3 minutes)  Workshop (60 minutes) Stations One Word       Illustration      Reflection Marketing        Poster        Script Book Choice  Peace/Out (2 minutes)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Omaha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August 27, 2012  AGENDA</dc:title>
  <dc:creator>ehomanp413</dc:creator>
  <cp:lastModifiedBy>Pamela Homan</cp:lastModifiedBy>
  <cp:revision>363</cp:revision>
  <cp:lastPrinted>2017-10-17T14:07:59Z</cp:lastPrinted>
  <dcterms:created xsi:type="dcterms:W3CDTF">2013-08-13T23:58:48Z</dcterms:created>
  <dcterms:modified xsi:type="dcterms:W3CDTF">2018-01-10T22:31:15Z</dcterms:modified>
</cp:coreProperties>
</file>