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9" r:id="rId2"/>
    <p:sldId id="443" r:id="rId3"/>
    <p:sldId id="441" r:id="rId4"/>
    <p:sldId id="442" r:id="rId5"/>
    <p:sldId id="449" r:id="rId6"/>
    <p:sldId id="450" r:id="rId7"/>
    <p:sldId id="390" r:id="rId8"/>
    <p:sldId id="415" r:id="rId9"/>
    <p:sldId id="391" r:id="rId10"/>
    <p:sldId id="444" r:id="rId11"/>
    <p:sldId id="436" r:id="rId12"/>
    <p:sldId id="445" r:id="rId13"/>
    <p:sldId id="446" r:id="rId14"/>
    <p:sldId id="448" r:id="rId15"/>
    <p:sldId id="451" r:id="rId16"/>
    <p:sldId id="447" r:id="rId17"/>
    <p:sldId id="345" r:id="rId18"/>
    <p:sldId id="288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110" d="100"/>
          <a:sy n="110" d="100"/>
        </p:scale>
        <p:origin x="48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2E50-B91A-4ACC-BD0C-203FB9DCAB5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33290-ADB7-4877-AFCD-6BE88B774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DDD62-8332-4CBB-9150-9DEB34F75177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7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4A24-04DC-42CE-BE3E-9045559D8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04E5-A8DA-4D0F-887F-22065D211C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GoyINeeyWFg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84" y="-21021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Calibri"/>
                <a:cs typeface="Times New Roman" pitchFamily="18" charset="0"/>
              </a:rPr>
              <a:t>Bellwork</a:t>
            </a:r>
            <a:endParaRPr lang="en-US" sz="2400" b="1" dirty="0">
              <a:solidFill>
                <a:srgbClr val="0070C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Listening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writing utensil/paper/ “Island of the Dolls”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dirty="0"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000" dirty="0">
                <a:cs typeface="Times New Roman" pitchFamily="18" charset="0"/>
                <a:hlinkClick r:id="rId2"/>
              </a:rPr>
              <a:t>https://www.youtube.com/watch?v=GoyINeeyWFg</a:t>
            </a:r>
            <a:endParaRPr lang="en-US" sz="1000" dirty="0"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dirty="0"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>
                <a:cs typeface="Times New Roman" pitchFamily="18" charset="0"/>
              </a:rPr>
              <a:t>Watch video</a:t>
            </a: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>
                <a:cs typeface="Times New Roman" pitchFamily="18" charset="0"/>
              </a:rPr>
              <a:t>Take notes</a:t>
            </a: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400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I will asking questions about setting/tone/mood…you will reflect answer using proper ICE techniques</a:t>
            </a:r>
          </a:p>
          <a:p>
            <a:pPr algn="ctr">
              <a:defRPr/>
            </a:pPr>
            <a:endParaRPr lang="en-US" sz="2400" dirty="0"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endParaRPr kumimoji="0" lang="en-US" sz="12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0EDF9-2368-4E9B-A9F9-EAED358AE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56" y="1923294"/>
            <a:ext cx="1766888" cy="1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6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84" y="-21021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  <a:cs typeface="Times New Roman" pitchFamily="18" charset="0"/>
              </a:rPr>
              <a:t>Quick Write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Reflection from P/T Conferences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 </a:t>
            </a:r>
            <a:endParaRPr kumimoji="0" lang="en-US" sz="24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endParaRPr kumimoji="0" lang="en-US" sz="12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244F3-F612-40C3-B882-792E45D35CDC}"/>
              </a:ext>
            </a:extLst>
          </p:cNvPr>
          <p:cNvSpPr/>
          <p:nvPr/>
        </p:nvSpPr>
        <p:spPr>
          <a:xfrm>
            <a:off x="2819400" y="1600200"/>
            <a:ext cx="64008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Consider: </a:t>
            </a:r>
          </a:p>
          <a:p>
            <a:pPr lvl="0" algn="ctr">
              <a:defRPr/>
            </a:pPr>
            <a:r>
              <a:rPr lang="en-US" sz="2400" dirty="0">
                <a:solidFill>
                  <a:srgbClr val="00B050"/>
                </a:solidFill>
                <a:cs typeface="Times New Roman" pitchFamily="18" charset="0"/>
              </a:rPr>
              <a:t>How does YOUR </a:t>
            </a:r>
            <a:r>
              <a:rPr lang="en-US" sz="2400" u="sng" dirty="0">
                <a:solidFill>
                  <a:srgbClr val="00B050"/>
                </a:solidFill>
                <a:cs typeface="Times New Roman" pitchFamily="18" charset="0"/>
              </a:rPr>
              <a:t>learning style </a:t>
            </a:r>
            <a:r>
              <a:rPr lang="en-US" sz="2400" dirty="0">
                <a:solidFill>
                  <a:srgbClr val="00B050"/>
                </a:solidFill>
                <a:cs typeface="Times New Roman" pitchFamily="18" charset="0"/>
              </a:rPr>
              <a:t>allow you to access information? </a:t>
            </a:r>
          </a:p>
          <a:p>
            <a:pPr lvl="0" algn="ctr">
              <a:defRPr/>
            </a:pPr>
            <a:r>
              <a:rPr lang="en-US" sz="2400" dirty="0">
                <a:solidFill>
                  <a:srgbClr val="00B050"/>
                </a:solidFill>
                <a:cs typeface="Times New Roman" pitchFamily="18" charset="0"/>
              </a:rPr>
              <a:t>How could you apply this knowledge to studying?</a:t>
            </a: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As a </a:t>
            </a:r>
            <a:r>
              <a:rPr lang="en-US" sz="2400" u="sng" dirty="0">
                <a:solidFill>
                  <a:prstClr val="black"/>
                </a:solidFill>
                <a:cs typeface="Times New Roman" pitchFamily="18" charset="0"/>
              </a:rPr>
              <a:t>auditory learner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: 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(you want to hear—say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outloud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As a </a:t>
            </a:r>
            <a:r>
              <a:rPr lang="en-US" sz="2400" u="sng" dirty="0">
                <a:solidFill>
                  <a:prstClr val="black"/>
                </a:solidFill>
                <a:cs typeface="Times New Roman" pitchFamily="18" charset="0"/>
              </a:rPr>
              <a:t>visual learner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(you want to WATCH—find videos)</a:t>
            </a: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84" y="-21021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244F3-F612-40C3-B882-792E45D35CDC}"/>
              </a:ext>
            </a:extLst>
          </p:cNvPr>
          <p:cNvSpPr/>
          <p:nvPr/>
        </p:nvSpPr>
        <p:spPr>
          <a:xfrm>
            <a:off x="2662270" y="1243042"/>
            <a:ext cx="64008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Consider: 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Are you a fiction or non-fiction person?</a:t>
            </a: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Why?</a:t>
            </a: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FA28B-A1B1-4F3F-A5D9-5F5F002B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45" y="838200"/>
            <a:ext cx="209531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21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65471" y="15240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identify setting/tone/mood in mentor text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book/paper/writing utensil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Three groups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1 reader per group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Remainder are listening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03" y="2133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Listening Skills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90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65471" y="15240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identify setting/tone/mood in mentor text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book/paper/writing utensil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Reader: I am listening to “voice”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(be aware—I will ask how you chose to read the way you read)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03" y="2133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Listening Skills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CD2C52-1BC2-424F-9E58-356820FF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362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65471" y="15240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identify setting/tone/mood in mentor text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book/paper/writing utensil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You are identifying how setting/tone/mood/word choice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 make listener connect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>
                <a:solidFill>
                  <a:srgbClr val="00B050"/>
                </a:solidFill>
                <a:cs typeface="Times New Roman" pitchFamily="18" charset="0"/>
              </a:rPr>
              <a:t>OF COURSE 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YOU ARE CITING THE BOOK/AUTHOR/STORY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03" y="2133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Literary Analysis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B734D3-BF43-44C5-B77E-73924E20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63" y="1860550"/>
            <a:ext cx="1608137" cy="16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1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65471" y="15240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continue practicing usage of SAT-level words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vocabulary cards/writing utensil/paper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en-US" sz="3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sz="3600" b="1" dirty="0">
                <a:solidFill>
                  <a:schemeClr val="tx1"/>
                </a:solidFill>
                <a:cs typeface="Times New Roman" pitchFamily="18" charset="0"/>
              </a:rPr>
              <a:t>Te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ll me a spooky story using UNIT 2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vocabulary words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03" y="2133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Vocabulary Practice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7874E-629D-4145-8B2D-76CA2474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133600"/>
            <a:ext cx="2881313" cy="13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2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65471" y="15240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continue practicing usage of SAT-level words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vocabulary cards/writing utensil/paper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Note: I will be looking for your ability to establish setting/tone/mood in addition to vocabulary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Note: “Mental credit” for use of UNIT 1 words in your clues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03" y="2133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Single Story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</a:t>
            </a:r>
            <a:r>
              <a:rPr lang="en-US" sz="1600" b="1" i="1" dirty="0">
                <a:cs typeface="Times New Roman" pitchFamily="18" charset="0"/>
              </a:rPr>
              <a:t>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dirty="0">
                <a:cs typeface="Times New Roman" pitchFamily="18" charset="0"/>
              </a:rPr>
              <a:t>MAPS</a:t>
            </a:r>
          </a:p>
          <a:p>
            <a:r>
              <a:rPr lang="en-US" sz="1600" b="1" dirty="0">
                <a:cs typeface="Times New Roman" pitchFamily="18" charset="0"/>
              </a:rPr>
              <a:t>Vocabulary</a:t>
            </a:r>
          </a:p>
          <a:p>
            <a:r>
              <a:rPr lang="en-US" sz="1600" b="1" dirty="0">
                <a:cs typeface="Times New Roman" pitchFamily="18" charset="0"/>
              </a:rPr>
              <a:t>MOSAIC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Vocabulary Practice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92F6A9-B4CE-4F46-89E2-A364FE927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045" y="2438400"/>
            <a:ext cx="3033713" cy="14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</a:t>
            </a:r>
          </a:p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Single Story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</a:t>
            </a:r>
            <a:r>
              <a:rPr lang="en-US" sz="1600" b="1" i="1" dirty="0">
                <a:cs typeface="Times New Roman" pitchFamily="18" charset="0"/>
              </a:rPr>
              <a:t>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dirty="0">
                <a:cs typeface="Times New Roman" pitchFamily="18" charset="0"/>
              </a:rPr>
              <a:t>MAPS</a:t>
            </a:r>
          </a:p>
          <a:p>
            <a:r>
              <a:rPr lang="en-US" sz="1600" b="1" dirty="0">
                <a:cs typeface="Times New Roman" pitchFamily="18" charset="0"/>
              </a:rPr>
              <a:t>Vocabulary</a:t>
            </a:r>
          </a:p>
          <a:p>
            <a:r>
              <a:rPr lang="en-US" sz="1600" b="1" dirty="0">
                <a:cs typeface="Times New Roman" pitchFamily="18" charset="0"/>
              </a:rPr>
              <a:t>MOSAIC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102" y="635410"/>
            <a:ext cx="4358195" cy="30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cs typeface="Times New Roman" pitchFamily="18" charset="0"/>
              </a:rPr>
              <a:t>HOMEWORK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6221A2-F8FA-476E-ABAB-5939AEC4BB5C}"/>
              </a:ext>
            </a:extLst>
          </p:cNvPr>
          <p:cNvSpPr/>
          <p:nvPr/>
        </p:nvSpPr>
        <p:spPr>
          <a:xfrm>
            <a:off x="3200400" y="38802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457200" lvl="0" indent="-457200">
              <a:buFontTx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Finish the vocab story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Finish the literary analysis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Read your biography</a:t>
            </a:r>
          </a:p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1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22123" y="-171757"/>
            <a:ext cx="2971800" cy="1708150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52600"/>
            <a:ext cx="2514600" cy="50292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(40 minutes)</a:t>
            </a:r>
          </a:p>
          <a:p>
            <a:r>
              <a:rPr lang="en-US" sz="1600" b="1" i="1" dirty="0">
                <a:cs typeface="Times New Roman" pitchFamily="18" charset="0"/>
              </a:rPr>
              <a:t>Single Story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</a:t>
            </a:r>
            <a:r>
              <a:rPr lang="en-US" sz="1600" b="1" i="1" dirty="0">
                <a:cs typeface="Times New Roman" pitchFamily="18" charset="0"/>
              </a:rPr>
              <a:t>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dirty="0">
                <a:cs typeface="Times New Roman" pitchFamily="18" charset="0"/>
              </a:rPr>
              <a:t>MAPS</a:t>
            </a:r>
          </a:p>
          <a:p>
            <a:r>
              <a:rPr lang="en-US" sz="1600" b="1" dirty="0">
                <a:cs typeface="Times New Roman" pitchFamily="18" charset="0"/>
              </a:rPr>
              <a:t>Vocabulary</a:t>
            </a:r>
          </a:p>
          <a:p>
            <a:r>
              <a:rPr lang="en-US" sz="1600" b="1" dirty="0">
                <a:cs typeface="Times New Roman" pitchFamily="18" charset="0"/>
              </a:rPr>
              <a:t>MOSAIC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6628" name="Picture 2" descr="C:\Users\Pam\AppData\Local\Microsoft\Windows\Temporary Internet Files\Content.IE5\5C79V61Z\MP900407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6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8292433-blank-yellow-admission-ticket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743200" y="1143000"/>
            <a:ext cx="6073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71800" y="838200"/>
            <a:ext cx="5638800" cy="273921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Write on a piece of scratch paper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Name/Teacher/Block/Date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200" b="1" i="1" dirty="0"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i="1" dirty="0">
                <a:cs typeface="Times New Roman" pitchFamily="18" charset="0"/>
              </a:rPr>
              <a:t>Tell me a scary story in six words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066800" y="990600"/>
            <a:ext cx="2667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USE MLA HEADING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84" y="-21021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B050"/>
                </a:solidFill>
                <a:cs typeface="Times New Roman" pitchFamily="18" charset="0"/>
              </a:rPr>
              <a:t>Setting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cs typeface="Times New Roman" pitchFamily="18" charset="0"/>
              </a:rPr>
              <a:t>(where/when is it taking place?)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Author: consciously choosing, establishes a conscious or unconscious response in audience.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i="1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Establishes time/place</a:t>
            </a:r>
          </a:p>
          <a:p>
            <a:pPr fontAlgn="auto">
              <a:spcAft>
                <a:spcPts val="0"/>
              </a:spcAft>
              <a:defRPr/>
            </a:pPr>
            <a:endParaRPr lang="en-US" sz="2400" i="1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Reader: is influenced by similarities, differences. Ex: high schoolers understand experience of high school, BUT might not initially relate to a setting of high school in the 70’s. Need to understand what was happening at that time in order to understand motivations of character.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b="1" i="1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400" b="1" i="1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400" b="1" i="1" dirty="0"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endParaRPr kumimoji="0" lang="en-US" sz="12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9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84" y="-21021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B050"/>
                </a:solidFill>
                <a:cs typeface="Times New Roman" pitchFamily="18" charset="0"/>
              </a:rPr>
              <a:t>Tone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cs typeface="Times New Roman" pitchFamily="18" charset="0"/>
              </a:rPr>
              <a:t>(how does it SOUND?)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Author: Words used to establish attitude toward content/character</a:t>
            </a:r>
          </a:p>
          <a:p>
            <a:pPr fontAlgn="auto">
              <a:spcAft>
                <a:spcPts val="0"/>
              </a:spcAft>
              <a:defRPr/>
            </a:pPr>
            <a:endParaRPr lang="en-US" sz="2400" i="1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Reader: is influenced by word choice;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might allow reader to make inferences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b="1" i="1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400" b="1" i="1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i="1" dirty="0">
                <a:cs typeface="Times New Roman" pitchFamily="18" charset="0"/>
              </a:rPr>
              <a:t>Bias could be part of this</a:t>
            </a:r>
          </a:p>
          <a:p>
            <a:pPr algn="ctr">
              <a:defRPr/>
            </a:pPr>
            <a:endParaRPr lang="en-US" sz="2400" dirty="0"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endParaRPr kumimoji="0" lang="en-US" sz="12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3BC22C-992B-4566-AEE1-32DB36B51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784927"/>
            <a:ext cx="2366142" cy="95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84" y="-21021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B050"/>
                </a:solidFill>
                <a:cs typeface="Times New Roman" pitchFamily="18" charset="0"/>
              </a:rPr>
              <a:t>Mood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cs typeface="Times New Roman" pitchFamily="18" charset="0"/>
              </a:rPr>
              <a:t>(how does it FEEL?)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Author: Words used to establish emotional response from reader</a:t>
            </a:r>
          </a:p>
          <a:p>
            <a:pPr fontAlgn="auto">
              <a:spcAft>
                <a:spcPts val="0"/>
              </a:spcAft>
              <a:defRPr/>
            </a:pPr>
            <a:endParaRPr lang="en-US" sz="2400" i="1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Reader: is influenced by word choice;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might allow reader to connect/ make inferences about character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b="1" i="1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400" b="1" i="1" dirty="0"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400" b="1" i="1" dirty="0"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endParaRPr kumimoji="0" lang="en-US" sz="12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0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84" y="-21021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861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  <a:cs typeface="Times New Roman" pitchFamily="18" charset="0"/>
              </a:rPr>
              <a:t>ICE Techniques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Proper citations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 </a:t>
            </a:r>
            <a:endParaRPr lang="en-US" sz="2400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4400" b="1" dirty="0">
                <a:cs typeface="Times New Roman" pitchFamily="18" charset="0"/>
              </a:rPr>
              <a:t>I</a:t>
            </a:r>
            <a:r>
              <a:rPr lang="en-US" sz="2400" b="1" dirty="0">
                <a:cs typeface="Times New Roman" pitchFamily="18" charset="0"/>
              </a:rPr>
              <a:t>ntroduce—what is the “vehicle”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4400" b="1" dirty="0">
                <a:cs typeface="Times New Roman" pitchFamily="18" charset="0"/>
              </a:rPr>
              <a:t>C</a:t>
            </a:r>
            <a:r>
              <a:rPr lang="en-US" sz="2400" b="1" dirty="0">
                <a:cs typeface="Times New Roman" pitchFamily="18" charset="0"/>
              </a:rPr>
              <a:t>ite– who is it by?/what is it called?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4400" b="1" dirty="0">
                <a:cs typeface="Times New Roman" pitchFamily="18" charset="0"/>
              </a:rPr>
              <a:t>E</a:t>
            </a:r>
            <a:r>
              <a:rPr lang="en-US" sz="2400" b="1" dirty="0">
                <a:cs typeface="Times New Roman" pitchFamily="18" charset="0"/>
              </a:rPr>
              <a:t>xplain– what does it “do”?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. </a:t>
            </a:r>
            <a:endParaRPr lang="en-US" sz="2400" i="1" u="sng" dirty="0"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endParaRPr kumimoji="0" lang="en-US" sz="12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8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84" y="-21021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 err="1">
                <a:solidFill>
                  <a:srgbClr val="0070C0"/>
                </a:solidFill>
                <a:cs typeface="Times New Roman" pitchFamily="18" charset="0"/>
              </a:rPr>
              <a:t>Bellwork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Quickwrite</a:t>
            </a: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writing utensil/paper/ “Island of the Dolls”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 </a:t>
            </a:r>
            <a:endParaRPr lang="en-US" sz="2400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Did the video scare you at all?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How does setting/tone/mood play into your reaction?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Ex: The video: “The Island of the Dolls” found on </a:t>
            </a:r>
            <a:r>
              <a:rPr lang="en-US" sz="2400" i="1" u="sng" dirty="0" err="1">
                <a:cs typeface="Times New Roman" pitchFamily="18" charset="0"/>
              </a:rPr>
              <a:t>Youtube</a:t>
            </a:r>
            <a:r>
              <a:rPr lang="en-US" sz="2400" i="1" dirty="0">
                <a:cs typeface="Times New Roman" pitchFamily="18" charset="0"/>
              </a:rPr>
              <a:t> is terrifying on many levels. The </a:t>
            </a:r>
            <a:r>
              <a:rPr lang="en-US" sz="2400" i="1" u="sng" dirty="0">
                <a:cs typeface="Times New Roman" pitchFamily="18" charset="0"/>
              </a:rPr>
              <a:t>setting</a:t>
            </a:r>
            <a:r>
              <a:rPr lang="en-US" sz="2400" i="1" dirty="0">
                <a:cs typeface="Times New Roman" pitchFamily="18" charset="0"/>
              </a:rPr>
              <a:t>, an island, lends itself to creepiness—the isolation one could feel surrounded by water, stuck, alone, forces the viewer to imagine…</a:t>
            </a:r>
            <a:endParaRPr lang="en-US" sz="2400" i="1" u="sng" dirty="0"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endParaRPr kumimoji="0" lang="en-US" sz="12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4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6764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0"/>
            <a:ext cx="5715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>
                <a:latin typeface="+mj-lt"/>
                <a:cs typeface="Times New Roman" pitchFamily="18" charset="0"/>
              </a:rPr>
              <a:t>UPCOMING- EVEN DAY</a:t>
            </a:r>
          </a:p>
          <a:p>
            <a:pPr algn="ctr">
              <a:buNone/>
            </a:pPr>
            <a:endParaRPr lang="en-US" sz="2000" b="1" i="1">
              <a:cs typeface="Times New Roman" pitchFamily="18" charset="0"/>
            </a:endParaRPr>
          </a:p>
          <a:p>
            <a:pPr algn="ctr">
              <a:buNone/>
            </a:pPr>
            <a:endParaRPr lang="en-US" sz="20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u="sng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2743200" cy="5181600"/>
          </a:xfrm>
        </p:spPr>
        <p:txBody>
          <a:bodyPr>
            <a:normAutofit/>
          </a:bodyPr>
          <a:lstStyle/>
          <a:p>
            <a:endParaRPr lang="en-US" b="1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7793"/>
              </p:ext>
            </p:extLst>
          </p:nvPr>
        </p:nvGraphicFramePr>
        <p:xfrm>
          <a:off x="2921410" y="289560"/>
          <a:ext cx="6096000" cy="1260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THIS WEEK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10/31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11/2</a:t>
                      </a: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Stations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NEXT WEEK</a:t>
                      </a: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baseline="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baseline="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baseline="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baseline="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C00000"/>
                          </a:solidFill>
                        </a:rPr>
                        <a:t>Bio is DONE 11/16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C00000"/>
                          </a:solidFill>
                        </a:rPr>
                        <a:t>VOCAB EXAM 11/20</a:t>
                      </a:r>
                      <a:endParaRPr lang="en-US" sz="2400" u="none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73136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495300" y="1737360"/>
            <a:ext cx="24384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 this in your Agenda</a:t>
            </a:r>
          </a:p>
        </p:txBody>
      </p:sp>
    </p:spTree>
    <p:extLst>
      <p:ext uri="{BB962C8B-B14F-4D97-AF65-F5344CB8AC3E}">
        <p14:creationId xmlns:p14="http://schemas.microsoft.com/office/powerpoint/2010/main" val="17019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3200400" cy="19050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981200"/>
            <a:ext cx="2666999" cy="4371440"/>
          </a:xfrm>
        </p:spPr>
        <p:txBody>
          <a:bodyPr>
            <a:norm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702" y="762000"/>
            <a:ext cx="4358195" cy="30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HOMEWORK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4032829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Finish the vocab story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Finish the literary analysis</a:t>
            </a:r>
          </a:p>
          <a:p>
            <a:pPr marL="457200" lvl="0" indent="-457200">
              <a:buFontTx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Read your biography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88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170815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cs typeface="Times New Roman" pitchFamily="18" charset="0"/>
              </a:rPr>
              <a:t>31 October 2017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determine how an author uses tone/mood as part of establishing setting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61451" y="2187592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Island of the Dolls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Listening/notetaking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Vocab review</a:t>
            </a:r>
          </a:p>
          <a:p>
            <a:r>
              <a:rPr lang="en-US" sz="1600" b="1" i="1" dirty="0" err="1">
                <a:cs typeface="Times New Roman" pitchFamily="18" charset="0"/>
              </a:rPr>
              <a:t>Storywriting</a:t>
            </a:r>
            <a:endParaRPr lang="en-US" sz="1600" b="1" i="1" dirty="0">
              <a:cs typeface="Times New Roman" pitchFamily="18" charset="0"/>
            </a:endParaRPr>
          </a:p>
          <a:p>
            <a:r>
              <a:rPr lang="en-US" sz="1600" b="1" i="1" dirty="0">
                <a:cs typeface="Times New Roman" pitchFamily="18" charset="0"/>
              </a:rPr>
              <a:t>Reading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886075" y="839591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makeyourbed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ED0B9-E172-4E4D-AB46-C980F317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32" y="2284760"/>
            <a:ext cx="1810968" cy="1560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1F69A-9D3A-42EF-B8FD-88FC043C8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02" y="2284760"/>
            <a:ext cx="1721720" cy="156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FA0F6-AE3F-4E53-A089-9C5E9FE0C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202202"/>
            <a:ext cx="2887741" cy="101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BEB23-221F-4AF6-AC04-EE69E71D8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941" y="2206395"/>
            <a:ext cx="1663239" cy="1467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941D1-D5A8-4E12-ADF5-D2D0C49C0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833" y="2326203"/>
            <a:ext cx="1201655" cy="1602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319D0-970B-4D67-ACA9-9F68A44CC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6511" y="4028172"/>
            <a:ext cx="1330748" cy="177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B18C88-7BC1-4BED-B5FE-9E0FC39C3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5071" y="4050769"/>
            <a:ext cx="1331073" cy="1774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4C9C8D-91A9-4C12-8051-8FAD70429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1869" y="3955471"/>
            <a:ext cx="1369965" cy="2028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9033D9-FEDA-4912-9440-3FF906105B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411" y="3911040"/>
            <a:ext cx="2045846" cy="20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1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</TotalTime>
  <Words>1459</Words>
  <Application>Microsoft Office PowerPoint</Application>
  <PresentationFormat>On-screen Show (4:3)</PresentationFormat>
  <Paragraphs>512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  <vt:lpstr>31 October 2017  SWBAT: determine how an author uses tone/mood as part of establishing setting</vt:lpstr>
    </vt:vector>
  </TitlesOfParts>
  <Company>Omaha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August 27, 2012  AGENDA</dc:title>
  <dc:creator>ehomanp413</dc:creator>
  <cp:lastModifiedBy>Pamela Homan</cp:lastModifiedBy>
  <cp:revision>271</cp:revision>
  <cp:lastPrinted>2017-10-03T14:06:17Z</cp:lastPrinted>
  <dcterms:created xsi:type="dcterms:W3CDTF">2013-08-13T23:58:48Z</dcterms:created>
  <dcterms:modified xsi:type="dcterms:W3CDTF">2017-10-31T20:10:03Z</dcterms:modified>
</cp:coreProperties>
</file>