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4" r:id="rId2"/>
    <p:sldId id="390" r:id="rId3"/>
    <p:sldId id="399" r:id="rId4"/>
    <p:sldId id="391" r:id="rId5"/>
    <p:sldId id="370" r:id="rId6"/>
    <p:sldId id="405" r:id="rId7"/>
    <p:sldId id="412" r:id="rId8"/>
    <p:sldId id="413" r:id="rId9"/>
    <p:sldId id="410" r:id="rId10"/>
    <p:sldId id="411" r:id="rId11"/>
    <p:sldId id="406" r:id="rId12"/>
    <p:sldId id="407" r:id="rId13"/>
    <p:sldId id="408" r:id="rId14"/>
    <p:sldId id="414" r:id="rId15"/>
    <p:sldId id="403" r:id="rId16"/>
    <p:sldId id="345" r:id="rId17"/>
    <p:sldId id="288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74" y="0"/>
            <a:ext cx="25146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381000"/>
            <a:ext cx="70866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marL="0" indent="0" algn="ctr">
              <a:buNone/>
            </a:pPr>
            <a:endParaRPr lang="en-US" sz="24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</a:t>
            </a:r>
            <a:r>
              <a:rPr lang="en-US" sz="2400" b="1" i="1" u="sng" dirty="0">
                <a:solidFill>
                  <a:srgbClr val="00B050"/>
                </a:solidFill>
                <a:cs typeface="Times New Roman" pitchFamily="18" charset="0"/>
              </a:rPr>
              <a:t>The Dot </a:t>
            </a: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project writing from wall</a:t>
            </a:r>
          </a:p>
          <a:p>
            <a:pPr marL="0" indent="0" algn="ctr">
              <a:buNone/>
            </a:pPr>
            <a:endParaRPr lang="en-US" sz="24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cs typeface="Times New Roman" pitchFamily="18" charset="0"/>
              </a:rPr>
              <a:t>1. Please remove your “The Dot” writing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cs typeface="Times New Roman" pitchFamily="18" charset="0"/>
              </a:rPr>
              <a:t>(the description of the project) from the wall and put into your notebooks.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I made edits and there is a grade in gradebook.</a:t>
            </a:r>
          </a:p>
          <a:p>
            <a:pPr marL="0" indent="0" algn="ctr">
              <a:buNone/>
            </a:pPr>
            <a:endParaRPr lang="en-US" sz="2400" b="1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1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1447800"/>
          </a:xfrm>
        </p:spPr>
        <p:txBody>
          <a:bodyPr>
            <a:noAutofit/>
          </a:bodyPr>
          <a:lstStyle/>
          <a:p>
            <a:r>
              <a:rPr lang="en-US" sz="1600" dirty="0">
                <a:cs typeface="Times New Roman" pitchFamily="18" charset="0"/>
              </a:rPr>
              <a:t>3 October 2017</a:t>
            </a:r>
            <a:br>
              <a:rPr lang="en-US" sz="1600" dirty="0">
                <a:cs typeface="Times New Roman" pitchFamily="18" charset="0"/>
              </a:rPr>
            </a:b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SWBAT: analyze the use of literary and rhetorical devices in writing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73050"/>
            <a:ext cx="5867400" cy="6432550"/>
          </a:xfrm>
        </p:spPr>
        <p:txBody>
          <a:bodyPr>
            <a:normAutofit fontScale="70000" lnSpcReduction="20000"/>
          </a:bodyPr>
          <a:lstStyle/>
          <a:p>
            <a:pPr lvl="1" algn="ctr">
              <a:buNone/>
            </a:pPr>
            <a:r>
              <a:rPr lang="en-US" sz="2000" b="1" i="1" dirty="0">
                <a:cs typeface="Times New Roman" pitchFamily="18" charset="0"/>
              </a:rPr>
              <a:t>FINDING COMMON GROUND</a:t>
            </a:r>
          </a:p>
          <a:p>
            <a:pPr lvl="1" algn="ctr">
              <a:buNone/>
            </a:pPr>
            <a:endParaRPr lang="en-US" sz="2000" b="1" i="1" dirty="0"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3600" b="1" dirty="0"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3600" b="1" dirty="0">
              <a:cs typeface="Times New Roman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sz="3600" b="1" dirty="0">
              <a:cs typeface="Times New Roman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sz="3600" b="1" dirty="0">
                <a:cs typeface="Times New Roman" pitchFamily="18" charset="0"/>
              </a:rPr>
              <a:t>1. 	One rainy day, two bored kids.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3600" b="1" dirty="0">
                <a:cs typeface="Times New Roman" pitchFamily="18" charset="0"/>
              </a:rPr>
              <a:t>2. 	a figure appears, and he is loaded           	with fun ideas.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3600" b="1" dirty="0">
                <a:cs typeface="Times New Roman" pitchFamily="18" charset="0"/>
              </a:rPr>
              <a:t>3. 	the kids have to choose between 	their desire for fun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3600" b="1" dirty="0">
                <a:cs typeface="Times New Roman" pitchFamily="18" charset="0"/>
              </a:rPr>
              <a:t>4. 	and the lessons they have learned.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3600" b="1" dirty="0">
                <a:cs typeface="Times New Roman" pitchFamily="18" charset="0"/>
              </a:rPr>
              <a:t>5. 	There’s only a short window of time 	before their parents get back and 	see the destruction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3600" b="1" dirty="0">
                <a:cs typeface="Times New Roman" pitchFamily="18" charset="0"/>
              </a:rPr>
              <a:t>6. 	Will good win out in the end?</a:t>
            </a:r>
          </a:p>
          <a:p>
            <a:pPr marL="457200" lvl="1" indent="0" algn="ctr">
              <a:buNone/>
            </a:pP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905000"/>
            <a:ext cx="2819400" cy="4525963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82822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Bellwork</a:t>
            </a:r>
            <a:r>
              <a:rPr lang="en-US" b="1" dirty="0">
                <a:cs typeface="Times New Roman" pitchFamily="18" charset="0"/>
              </a:rPr>
              <a:t> (5 minutes)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Agenda (3 minutes)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Workshop </a:t>
            </a:r>
          </a:p>
          <a:p>
            <a:r>
              <a:rPr lang="en-US" b="1" dirty="0">
                <a:cs typeface="Times New Roman" pitchFamily="18" charset="0"/>
              </a:rPr>
              <a:t>Stations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Peace/Out (2 minutes)</a:t>
            </a:r>
            <a:endParaRPr lang="en-US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vocabulary cards, pen, paper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>
                <a:solidFill>
                  <a:schemeClr val="tx1"/>
                </a:solidFill>
                <a:cs typeface="Times New Roman" pitchFamily="18" charset="0"/>
              </a:rPr>
              <a:t>Create a story, pass it on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Tell me a story using the vocabulary</a:t>
            </a: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Know that someone else is coming in to twist it.</a:t>
            </a: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Highlight the words so I can see them.</a:t>
            </a: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Sign your name so I can give credit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46018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06213" y="85407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124200" y="170815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Raconteu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r Revelry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304800"/>
            <a:ext cx="67818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annotated article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Identify claim, support with evidence, </a:t>
            </a: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identify method of persuasion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You already know: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Article name: “goes in quotes”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Author: (you did not create, so you need to source)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Site: </a:t>
            </a: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where did it come from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4748" y="236592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39065" y="84178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1981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 It</a:t>
            </a:r>
          </a:p>
        </p:txBody>
      </p:sp>
    </p:spTree>
    <p:extLst>
      <p:ext uri="{BB962C8B-B14F-4D97-AF65-F5344CB8AC3E}">
        <p14:creationId xmlns:p14="http://schemas.microsoft.com/office/powerpoint/2010/main" val="161111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7781" y="304800"/>
            <a:ext cx="65532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annotated article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Identify method of </a:t>
            </a:r>
            <a:r>
              <a:rPr lang="en-US" sz="2800" b="1" u="sng" dirty="0">
                <a:solidFill>
                  <a:schemeClr val="tx1"/>
                </a:solidFill>
                <a:cs typeface="Times New Roman" pitchFamily="18" charset="0"/>
              </a:rPr>
              <a:t>persuasion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Ethos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(drop names for credibility)</a:t>
            </a: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Pathos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(tell story to help connect)</a:t>
            </a:r>
          </a:p>
          <a:p>
            <a:pPr marL="457200" indent="-45720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Logos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(facts and figures to establish logic)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39065" y="84178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1981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 It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E14140D-325B-4625-A68C-4ADF5FE7120F}"/>
              </a:ext>
            </a:extLst>
          </p:cNvPr>
          <p:cNvSpPr/>
          <p:nvPr/>
        </p:nvSpPr>
        <p:spPr>
          <a:xfrm>
            <a:off x="98425" y="3505200"/>
            <a:ext cx="2644775" cy="251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Rhetorical devices</a:t>
            </a:r>
          </a:p>
        </p:txBody>
      </p:sp>
    </p:spTree>
    <p:extLst>
      <p:ext uri="{BB962C8B-B14F-4D97-AF65-F5344CB8AC3E}">
        <p14:creationId xmlns:p14="http://schemas.microsoft.com/office/powerpoint/2010/main" val="80551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865" y="299884"/>
            <a:ext cx="65532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textbook, </a:t>
            </a:r>
            <a:r>
              <a:rPr lang="en-US" sz="2400" b="1" i="1" dirty="0" err="1">
                <a:solidFill>
                  <a:srgbClr val="00B050"/>
                </a:solidFill>
                <a:cs typeface="Times New Roman" pitchFamily="18" charset="0"/>
              </a:rPr>
              <a:t>stickynotes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Identify literary devices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      Read paragraphs 6-8 together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	(I would read one at a time)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2. 	Go back and identify any devices we have 	discussed on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stickynote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3. 	Know that I will ask how this is effective—how 	it convinces you of her message (and I will ask 	what her message seems to be)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09287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39065" y="84178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2930013" y="170815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Duly Noted</a:t>
            </a:r>
          </a:p>
        </p:txBody>
      </p:sp>
    </p:spTree>
    <p:extLst>
      <p:ext uri="{BB962C8B-B14F-4D97-AF65-F5344CB8AC3E}">
        <p14:creationId xmlns:p14="http://schemas.microsoft.com/office/powerpoint/2010/main" val="266079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9805" y="184355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190103" y="68580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latin typeface="Calibri" pitchFamily="34" charset="0"/>
              </a:rPr>
              <a:t>Textbook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864B4-FEFB-475D-BFCD-2EDA8C497AD2}"/>
              </a:ext>
            </a:extLst>
          </p:cNvPr>
          <p:cNvSpPr txBox="1"/>
          <p:nvPr/>
        </p:nvSpPr>
        <p:spPr>
          <a:xfrm>
            <a:off x="3038168" y="1752601"/>
            <a:ext cx="59050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Annotation Skills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Irony</a:t>
            </a:r>
          </a:p>
          <a:p>
            <a:pPr algn="ctr"/>
            <a:r>
              <a:rPr lang="en-US" sz="2400" i="1" dirty="0"/>
              <a:t>Juxtaposition</a:t>
            </a:r>
          </a:p>
          <a:p>
            <a:pPr algn="ctr"/>
            <a:r>
              <a:rPr lang="en-US" sz="2400" i="1" dirty="0"/>
              <a:t>Allusion</a:t>
            </a:r>
          </a:p>
          <a:p>
            <a:pPr algn="ctr"/>
            <a:r>
              <a:rPr lang="en-US" sz="2400" i="1" dirty="0"/>
              <a:t>Rhetorical Questions</a:t>
            </a:r>
          </a:p>
          <a:p>
            <a:pPr algn="ctr"/>
            <a:r>
              <a:rPr lang="en-US" sz="2400" i="1" dirty="0"/>
              <a:t>Repetition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u="sng" dirty="0"/>
              <a:t>You </a:t>
            </a:r>
            <a:r>
              <a:rPr lang="en-US" sz="2400" u="sng"/>
              <a:t>will eventually be </a:t>
            </a:r>
            <a:r>
              <a:rPr lang="en-US" sz="2400" u="sng" dirty="0"/>
              <a:t>answering</a:t>
            </a:r>
            <a:r>
              <a:rPr lang="en-US" sz="2400" dirty="0"/>
              <a:t>: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How does </a:t>
            </a:r>
            <a:r>
              <a:rPr lang="en-US" sz="2400" b="1" dirty="0" err="1">
                <a:solidFill>
                  <a:srgbClr val="00B050"/>
                </a:solidFill>
              </a:rPr>
              <a:t>Quindlan</a:t>
            </a:r>
            <a:r>
              <a:rPr lang="en-US" sz="2400" b="1" dirty="0">
                <a:solidFill>
                  <a:srgbClr val="00B050"/>
                </a:solidFill>
              </a:rPr>
              <a:t> use the devices to emphasize her claim?</a:t>
            </a:r>
            <a:endParaRPr lang="en-US" sz="2400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259885D-8316-43FA-A1B2-BA0779A7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05" y="1145581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“The Quilt of a Country”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A378EB8-FD9C-4219-A2FA-BB1B04EE14AD}"/>
              </a:ext>
            </a:extLst>
          </p:cNvPr>
          <p:cNvSpPr/>
          <p:nvPr/>
        </p:nvSpPr>
        <p:spPr>
          <a:xfrm>
            <a:off x="412955" y="1505000"/>
            <a:ext cx="3892345" cy="3688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Tell me ones you have already seen</a:t>
            </a:r>
          </a:p>
        </p:txBody>
      </p:sp>
    </p:spTree>
    <p:extLst>
      <p:ext uri="{BB962C8B-B14F-4D97-AF65-F5344CB8AC3E}">
        <p14:creationId xmlns:p14="http://schemas.microsoft.com/office/powerpoint/2010/main" val="293021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/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221A2-F8FA-476E-ABAB-5939AEC4BB5C}"/>
              </a:ext>
            </a:extLst>
          </p:cNvPr>
          <p:cNvSpPr/>
          <p:nvPr/>
        </p:nvSpPr>
        <p:spPr>
          <a:xfrm>
            <a:off x="3200400" y="38802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1. Study your vocabulary</a:t>
            </a:r>
          </a:p>
        </p:txBody>
      </p:sp>
    </p:spTree>
    <p:extLst>
      <p:ext uri="{BB962C8B-B14F-4D97-AF65-F5344CB8AC3E}">
        <p14:creationId xmlns:p14="http://schemas.microsoft.com/office/powerpoint/2010/main" val="395111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2123" y="-171757"/>
            <a:ext cx="2971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514600" cy="50292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43200" y="1143000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1800" y="838200"/>
            <a:ext cx="5638800" cy="20313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Name/Teacher/Block/Date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None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990600"/>
            <a:ext cx="2667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USE MLA 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6764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 analyze the use of literary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9993"/>
              </p:ext>
            </p:extLst>
          </p:nvPr>
        </p:nvGraphicFramePr>
        <p:xfrm>
          <a:off x="2921410" y="289560"/>
          <a:ext cx="60960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10/3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Novel discussion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rgbClr val="7030A0"/>
                          </a:solidFill>
                        </a:rPr>
                        <a:t>HW: various novel assignments</a:t>
                      </a:r>
                    </a:p>
                    <a:p>
                      <a:pPr algn="ctr"/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10/5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rgbClr val="7030A0"/>
                          </a:solidFill>
                        </a:rPr>
                        <a:t>HW: TBD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NEXT WEEK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10/9 (SUB)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Essay drafting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rgbClr val="7030A0"/>
                          </a:solidFill>
                        </a:rPr>
                        <a:t>HW: Body-novel</a:t>
                      </a: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10/11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Peer Edit-Novel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Workshop-Censorship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Body-Censorship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10/13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rgbClr val="FF0000"/>
                          </a:solidFill>
                        </a:rPr>
                        <a:t>Vocab Exam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Peer Edit-Censorship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WS: Intro/Conclusion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rgbClr val="7030A0"/>
                          </a:solidFill>
                        </a:rPr>
                        <a:t>HW: Intro/Conclusion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95300" y="173736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this in your Agenda</a:t>
            </a:r>
          </a:p>
        </p:txBody>
      </p:sp>
    </p:spTree>
    <p:extLst>
      <p:ext uri="{BB962C8B-B14F-4D97-AF65-F5344CB8AC3E}">
        <p14:creationId xmlns:p14="http://schemas.microsoft.com/office/powerpoint/2010/main" val="17019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/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HOMEWORK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686145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 Study your vocabulary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6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40" y="2565784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86075" y="839591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makeyourbed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ED0B9-E172-4E4D-AB46-C980F317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32" y="2284760"/>
            <a:ext cx="2177502" cy="1876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1F69A-9D3A-42EF-B8FD-88FC043C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29" y="2355857"/>
            <a:ext cx="2106252" cy="1909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FA0F6-AE3F-4E53-A089-9C5E9FE0C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02202"/>
            <a:ext cx="2887741" cy="101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BEB23-221F-4AF6-AC04-EE69E71D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803" y="2508409"/>
            <a:ext cx="1886997" cy="1665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941D1-D5A8-4E12-ADF5-D2D0C49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777" y="4265193"/>
            <a:ext cx="1700311" cy="2267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319D0-970B-4D67-ACA9-9F68A44C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523" y="4324468"/>
            <a:ext cx="1677977" cy="2237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18C88-7BC1-4BED-B5FE-9E0FC39C3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2834" y="4343076"/>
            <a:ext cx="1650467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74" y="0"/>
            <a:ext cx="25146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0361" y="304800"/>
            <a:ext cx="70866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Stations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paper, pen, textbook, novel, vocabulary</a:t>
            </a:r>
          </a:p>
          <a:p>
            <a:pPr marL="0" indent="0" algn="ctr">
              <a:buNone/>
            </a:pPr>
            <a:endParaRPr lang="en-US" sz="24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cs typeface="Times New Roman" pitchFamily="18" charset="0"/>
              </a:rPr>
              <a:t>Before you go, I need to review each station</a:t>
            </a:r>
          </a:p>
          <a:p>
            <a:pPr marL="0" indent="0" algn="ctr">
              <a:buNone/>
            </a:pPr>
            <a:endParaRPr lang="en-US" sz="2400" b="1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cs typeface="Times New Roman" pitchFamily="18" charset="0"/>
              </a:rPr>
              <a:t>12-15 minute increments</a:t>
            </a:r>
          </a:p>
          <a:p>
            <a:pPr marL="0" indent="0"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b="1" i="1" dirty="0"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B072F-30B2-47AD-9052-F6CEDA5982BE}"/>
              </a:ext>
            </a:extLst>
          </p:cNvPr>
          <p:cNvSpPr/>
          <p:nvPr/>
        </p:nvSpPr>
        <p:spPr>
          <a:xfrm>
            <a:off x="0" y="27432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Bellwork</a:t>
            </a:r>
            <a:r>
              <a:rPr lang="en-US" b="1" dirty="0">
                <a:cs typeface="Times New Roman" pitchFamily="18" charset="0"/>
              </a:rPr>
              <a:t> (5 minutes)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Agenda (3 minutes)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Workshop </a:t>
            </a:r>
          </a:p>
          <a:p>
            <a:r>
              <a:rPr lang="en-US" b="1" dirty="0">
                <a:cs typeface="Times New Roman" pitchFamily="18" charset="0"/>
              </a:rPr>
              <a:t>Stations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Peace/Out (2 minutes)</a:t>
            </a:r>
            <a:endParaRPr lang="en-US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your novel, pen, paper, phone?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Respond to prompt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Flipgrid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In writing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4258" y="85407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21158C-1CF1-47EA-B391-990F1977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11" y="1620178"/>
            <a:ext cx="6615689" cy="24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brain, puzzle pieces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Bring disparate pieces together to form one unified puzzle.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4258" y="85407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2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analyze the use of literary and rhetorical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your novel, pen, paper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Complete a plot diagram over your novel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1. Please pay specific attention to the language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“exposition”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“theme”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(5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4258" y="85407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1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1447800"/>
          </a:xfrm>
        </p:spPr>
        <p:txBody>
          <a:bodyPr>
            <a:noAutofit/>
          </a:bodyPr>
          <a:lstStyle/>
          <a:p>
            <a:r>
              <a:rPr lang="en-US" sz="1600" dirty="0">
                <a:cs typeface="Times New Roman" pitchFamily="18" charset="0"/>
              </a:rPr>
              <a:t>3 October 2017</a:t>
            </a:r>
            <a:br>
              <a:rPr lang="en-US" sz="1600" dirty="0">
                <a:cs typeface="Times New Roman" pitchFamily="18" charset="0"/>
              </a:rPr>
            </a:b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SWBAT: analyze the use of literary and rhetorical devices in writing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73050"/>
            <a:ext cx="5867400" cy="589915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2000" b="1" i="1" dirty="0">
                <a:cs typeface="Times New Roman" pitchFamily="18" charset="0"/>
              </a:rPr>
              <a:t>Finding Common Ground</a:t>
            </a:r>
          </a:p>
          <a:p>
            <a:pPr marL="0" lvl="1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Station 4</a:t>
            </a:r>
            <a:endParaRPr lang="en-US" sz="2400" b="1" dirty="0">
              <a:cs typeface="Times New Roman" pitchFamily="18" charset="0"/>
            </a:endParaRPr>
          </a:p>
          <a:p>
            <a:pPr marL="0" lvl="1" indent="0" algn="ctr">
              <a:buNone/>
            </a:pP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YN: novel, paper, pen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r>
              <a:rPr lang="en-US" sz="2400" b="1" dirty="0">
                <a:cs typeface="Times New Roman" pitchFamily="18" charset="0"/>
              </a:rPr>
              <a:t>Create a 6 Sentence Synopsis of your novel</a:t>
            </a:r>
          </a:p>
          <a:p>
            <a:pPr marL="0" lvl="1" indent="0" algn="ctr">
              <a:buNone/>
            </a:pPr>
            <a:endParaRPr lang="en-US" sz="3600" b="1" dirty="0">
              <a:cs typeface="Times New Roman" pitchFamily="18" charset="0"/>
            </a:endParaRPr>
          </a:p>
          <a:p>
            <a:pPr lvl="1" algn="ctr">
              <a:buNone/>
            </a:pP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905000"/>
            <a:ext cx="2819400" cy="4525963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82822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Bellwork</a:t>
            </a:r>
            <a:r>
              <a:rPr lang="en-US" b="1" dirty="0">
                <a:cs typeface="Times New Roman" pitchFamily="18" charset="0"/>
              </a:rPr>
              <a:t> (5 minutes)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Agenda (3 minutes)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Workshop </a:t>
            </a:r>
          </a:p>
          <a:p>
            <a:r>
              <a:rPr lang="en-US" b="1" dirty="0">
                <a:cs typeface="Times New Roman" pitchFamily="18" charset="0"/>
              </a:rPr>
              <a:t>Stations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Peace/Out (2 minutes)</a:t>
            </a:r>
            <a:endParaRPr lang="en-US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87738"/>
            <a:ext cx="4539875" cy="45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4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843</Words>
  <Application>Microsoft Office PowerPoint</Application>
  <PresentationFormat>On-screen Show (4:3)</PresentationFormat>
  <Paragraphs>356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3 October 2017  SWBAT: analyze the use of literary devices in writing</vt:lpstr>
      <vt:lpstr>3 October 2017  SWBAT analyze the use of literary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</vt:lpstr>
      <vt:lpstr>3 October 2017  SWBAT: analyze the use of literary and rhetorical devices in writing </vt:lpstr>
      <vt:lpstr>3 October 2017  SWBAT: analyze the use of literary and rhetorical devices in writing</vt:lpstr>
      <vt:lpstr>3 October 2017  SWBAT: analyze the use of literary and rhetorical devices in writing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242</cp:revision>
  <cp:lastPrinted>2017-10-03T14:06:17Z</cp:lastPrinted>
  <dcterms:created xsi:type="dcterms:W3CDTF">2013-08-13T23:58:48Z</dcterms:created>
  <dcterms:modified xsi:type="dcterms:W3CDTF">2017-10-10T15:28:08Z</dcterms:modified>
</cp:coreProperties>
</file>