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9" r:id="rId2"/>
    <p:sldId id="390" r:id="rId3"/>
    <p:sldId id="415" r:id="rId4"/>
    <p:sldId id="391" r:id="rId5"/>
    <p:sldId id="426" r:id="rId6"/>
    <p:sldId id="405" r:id="rId7"/>
    <p:sldId id="417" r:id="rId8"/>
    <p:sldId id="418" r:id="rId9"/>
    <p:sldId id="345" r:id="rId10"/>
    <p:sldId id="288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101" d="100"/>
          <a:sy n="101" d="100"/>
        </p:scale>
        <p:origin x="7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2E50-B91A-4ACC-BD0C-203FB9DCAB5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3290-ADB7-4877-AFCD-6BE88B774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DD62-8332-4CBB-9150-9DEB34F75177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8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4A24-04DC-42CE-BE3E-9045559D8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04E5-A8DA-4D0F-887F-22065D211C64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BQLFLei7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practice multiple skills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Learning Goals: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 lnSpcReduction="10000"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Calibri"/>
                <a:cs typeface="Times New Roman" pitchFamily="18" charset="0"/>
              </a:rPr>
              <a:t>Bellwork</a:t>
            </a:r>
            <a:endParaRPr lang="en-US" sz="2400" b="1" dirty="0">
              <a:solidFill>
                <a:srgbClr val="0070C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Life Lessons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YN: utensil/paper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Notetaking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BC631-F6B5-41C5-AA98-38DCAF9E9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0"/>
            <a:ext cx="4581525" cy="2576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EC8857-333F-4467-A9FE-4EDBD4924063}"/>
              </a:ext>
            </a:extLst>
          </p:cNvPr>
          <p:cNvSpPr/>
          <p:nvPr/>
        </p:nvSpPr>
        <p:spPr>
          <a:xfrm>
            <a:off x="3581400" y="6211669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https://www.youtube.com/watch?v=pxBQLFLei70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6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2123" y="-171757"/>
            <a:ext cx="2971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reflect on writing process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514600" cy="50292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6628" name="Picture 2" descr="C:\Users\Pam\AppData\Local\Microsoft\Windows\Temporary Internet Files\Content.IE5\5C79V61Z\MP900407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8292433-blank-yellow-admission-ticke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743200" y="1143000"/>
            <a:ext cx="6073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71800" y="838200"/>
            <a:ext cx="5638800" cy="301621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Write on a piece of scratch paper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Name/Teacher/Block/Date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b="1" i="1" dirty="0"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>
                <a:cs typeface="Times New Roman" pitchFamily="18" charset="0"/>
              </a:rPr>
              <a:t>What was the thesis you used for your writing?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066800" y="990600"/>
            <a:ext cx="2667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USE MLA HEADING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6764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 analyze the use of literary devices in writing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>
                <a:latin typeface="+mj-lt"/>
                <a:cs typeface="Times New Roman" pitchFamily="18" charset="0"/>
              </a:rPr>
              <a:t>UPCOMING- EVEN DAY</a:t>
            </a: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u="sng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2743200" cy="5181600"/>
          </a:xfrm>
        </p:spPr>
        <p:txBody>
          <a:bodyPr>
            <a:normAutofit/>
          </a:bodyPr>
          <a:lstStyle/>
          <a:p>
            <a:endParaRPr lang="en-US" b="1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25351"/>
              </p:ext>
            </p:extLst>
          </p:nvPr>
        </p:nvGraphicFramePr>
        <p:xfrm>
          <a:off x="2921410" y="289560"/>
          <a:ext cx="6096000" cy="1269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THIS WEEK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10/17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New Vocabulary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Stations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finish all station work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10/19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MAPS Results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Goal setting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finish reflection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NEXT WEEK</a:t>
                      </a:r>
                    </a:p>
                    <a:p>
                      <a:pPr algn="ctr"/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10/23</a:t>
                      </a:r>
                    </a:p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Timed Revision of DBQ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none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10/25</a:t>
                      </a:r>
                    </a:p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Peer edit of DBQ/Submit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none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baseline="0" dirty="0">
                          <a:solidFill>
                            <a:schemeClr val="tx1"/>
                          </a:solidFill>
                        </a:rPr>
                        <a:t>10/26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baseline="0" dirty="0">
                          <a:solidFill>
                            <a:schemeClr val="tx1"/>
                          </a:solidFill>
                        </a:rPr>
                        <a:t>NO SCHOOL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baseline="0" dirty="0">
                          <a:solidFill>
                            <a:schemeClr val="tx1"/>
                          </a:solidFill>
                        </a:rPr>
                        <a:t>Parent/Teacher Conferences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baseline="0" dirty="0">
                          <a:solidFill>
                            <a:schemeClr val="tx1"/>
                          </a:solidFill>
                        </a:rPr>
                        <a:t>10/27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baseline="0" dirty="0">
                          <a:solidFill>
                            <a:schemeClr val="tx1"/>
                          </a:solidFill>
                        </a:rPr>
                        <a:t>NO SCHOOL</a:t>
                      </a:r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73136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495300" y="1737360"/>
            <a:ext cx="24384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 this in your Agenda</a:t>
            </a:r>
          </a:p>
        </p:txBody>
      </p:sp>
    </p:spTree>
    <p:extLst>
      <p:ext uri="{BB962C8B-B14F-4D97-AF65-F5344CB8AC3E}">
        <p14:creationId xmlns:p14="http://schemas.microsoft.com/office/powerpoint/2010/main" val="17019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reflect on writing process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 lnSpcReduction="10000"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HOMEWORK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3686145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 Finish what was started in stations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8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reflect on writing process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61451" y="2187592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886075" y="839591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makeyourbed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ED0B9-E172-4E4D-AB46-C980F317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32" y="2284760"/>
            <a:ext cx="1810968" cy="1560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1F69A-9D3A-42EF-B8FD-88FC043C8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02" y="2284760"/>
            <a:ext cx="1721720" cy="156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FA0F6-AE3F-4E53-A089-9C5E9FE0C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02202"/>
            <a:ext cx="2887741" cy="101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BEB23-221F-4AF6-AC04-EE69E71D8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941" y="2206395"/>
            <a:ext cx="1663239" cy="146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941D1-D5A8-4E12-ADF5-D2D0C49C0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833" y="2326203"/>
            <a:ext cx="1201655" cy="1602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319D0-970B-4D67-ACA9-9F68A44CC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749" y="3942682"/>
            <a:ext cx="1330748" cy="177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18C88-7BC1-4BED-B5FE-9E0FC39C3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3952075"/>
            <a:ext cx="1331073" cy="1774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4C9C8D-91A9-4C12-8051-8FAD70429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0860" y="3870457"/>
            <a:ext cx="1369965" cy="20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reflect on writing process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utilize multiple literacies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3" y="68133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STATIONS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560D3E-FC13-410A-9AA7-DCF39B977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72330"/>
              </p:ext>
            </p:extLst>
          </p:nvPr>
        </p:nvGraphicFramePr>
        <p:xfrm>
          <a:off x="2667000" y="1600200"/>
          <a:ext cx="6096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331584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607057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11297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FLIPGRID or Written Response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Listen to the prompt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Answer using all skills developed thus far.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Looking for SPECIFIC examples to support your claim.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Vocabulary Building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Annotate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document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Create cards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DBQ Element Breakdown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Annotate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What is MY thesis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What is YOUR thesis</a:t>
                      </a:r>
                    </a:p>
                    <a:p>
                      <a:pPr marL="342900" indent="-342900" algn="ctr">
                        <a:buAutoNum type="arabicPeriod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00FF"/>
                          </a:highlight>
                        </a:rPr>
                        <a:t>Annotate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What is your evidence?</a:t>
                      </a: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</a:rPr>
                        <a:t>Annotate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Your “rationale”</a:t>
                      </a: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00329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8CCB171-63E4-4F47-AC87-6ACD78F42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60" y="2285210"/>
            <a:ext cx="1149374" cy="6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8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reflect on writing process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defend answer with opinion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Flipgrid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In writing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3" y="68133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 to Prompt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2567F-AD06-45EF-97CC-B65D390C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4114800" cy="2628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DABAE-6E9E-4164-9C43-F405ECDA7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557" y="4469309"/>
            <a:ext cx="4114800" cy="21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reflect on writing process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evaluate their writing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rgbClr val="00B050"/>
                </a:solidFill>
                <a:cs typeface="Times New Roman" pitchFamily="18" charset="0"/>
              </a:rPr>
              <a:t>YN: highlighter/your paper/ project description/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rgbClr val="00B050"/>
                </a:solidFill>
                <a:cs typeface="Times New Roman" pitchFamily="18" charset="0"/>
              </a:rPr>
              <a:t>my paper</a:t>
            </a: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i="1" u="sng" dirty="0">
                <a:solidFill>
                  <a:schemeClr val="tx1"/>
                </a:solidFill>
                <a:cs typeface="Times New Roman" pitchFamily="18" charset="0"/>
              </a:rPr>
              <a:t>Highlight key words 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in the question</a:t>
            </a:r>
          </a:p>
          <a:p>
            <a:pPr algn="ctr">
              <a:buNone/>
              <a:defRPr/>
            </a:pPr>
            <a:r>
              <a:rPr lang="en-US" sz="1100" b="1" dirty="0"/>
              <a:t>Discuss the </a:t>
            </a:r>
            <a:r>
              <a:rPr lang="en-US" sz="1100" b="1" dirty="0">
                <a:highlight>
                  <a:srgbClr val="FFFF00"/>
                </a:highlight>
              </a:rPr>
              <a:t>changing ideals </a:t>
            </a:r>
            <a:r>
              <a:rPr lang="en-US" sz="1100" b="1" dirty="0"/>
              <a:t>of what it means to be an American in </a:t>
            </a:r>
            <a:r>
              <a:rPr lang="en-US" sz="1100" b="1" dirty="0">
                <a:highlight>
                  <a:srgbClr val="FFFF00"/>
                </a:highlight>
              </a:rPr>
              <a:t>society today</a:t>
            </a:r>
            <a:r>
              <a:rPr lang="en-US" sz="1100" b="1" dirty="0"/>
              <a:t>. Have the ideals of “health, wealth, and happiness” for all men as adopted on the eve of July 3, </a:t>
            </a:r>
            <a:r>
              <a:rPr lang="en-US" sz="1100" b="1" dirty="0">
                <a:highlight>
                  <a:srgbClr val="FFFF00"/>
                </a:highlight>
              </a:rPr>
              <a:t>1776 </a:t>
            </a:r>
            <a:r>
              <a:rPr lang="en-US" sz="1100" b="1" dirty="0"/>
              <a:t>changed over time? Assess the </a:t>
            </a:r>
            <a:r>
              <a:rPr lang="en-US" sz="1100" b="1" dirty="0">
                <a:highlight>
                  <a:srgbClr val="FFFF00"/>
                </a:highlight>
              </a:rPr>
              <a:t>extent to which events of the past decades have shaped the arc of the future</a:t>
            </a:r>
            <a:r>
              <a:rPr lang="en-US" sz="1100" b="1" dirty="0"/>
              <a:t>. Have we found enough </a:t>
            </a:r>
            <a:r>
              <a:rPr lang="en-US" sz="1100" b="1" dirty="0">
                <a:highlight>
                  <a:srgbClr val="FFFF00"/>
                </a:highlight>
              </a:rPr>
              <a:t>common ground</a:t>
            </a:r>
            <a:r>
              <a:rPr lang="en-US" sz="1100" b="1" dirty="0"/>
              <a:t>?  In your answer be sure to </a:t>
            </a:r>
            <a:r>
              <a:rPr lang="en-US" sz="1100" b="1" dirty="0">
                <a:highlight>
                  <a:srgbClr val="FFFF00"/>
                </a:highlight>
              </a:rPr>
              <a:t>consider issues of race and class</a:t>
            </a:r>
            <a:r>
              <a:rPr lang="en-US" sz="1100" b="1" dirty="0"/>
              <a:t>. Use the documents and your knowledge in constructing the response.</a:t>
            </a:r>
          </a:p>
          <a:p>
            <a:pPr algn="ctr">
              <a:buNone/>
              <a:defRPr/>
            </a:pPr>
            <a:endParaRPr lang="en-US" sz="1200" b="1" dirty="0"/>
          </a:p>
          <a:p>
            <a:pPr>
              <a:buNone/>
              <a:defRPr/>
            </a:pPr>
            <a:r>
              <a:rPr lang="en-US" sz="2400" b="1" dirty="0"/>
              <a:t>2. 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See if there is a “</a:t>
            </a:r>
            <a:r>
              <a:rPr lang="en-US" sz="2400" b="1" i="1" u="sng" dirty="0">
                <a:solidFill>
                  <a:schemeClr val="tx1"/>
                </a:solidFill>
                <a:cs typeface="Times New Roman" pitchFamily="18" charset="0"/>
              </a:rPr>
              <a:t>theme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”</a:t>
            </a:r>
          </a:p>
          <a:p>
            <a:pPr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3.  Ask yes/no question     4.  Establish thesis</a:t>
            </a:r>
          </a:p>
          <a:p>
            <a:pPr algn="ctr">
              <a:buNone/>
              <a:defRPr/>
            </a:pPr>
            <a:endParaRPr lang="en-US" sz="2400" b="1" dirty="0"/>
          </a:p>
          <a:p>
            <a:pPr algn="ctr">
              <a:buNone/>
              <a:defRPr/>
            </a:pPr>
            <a:endParaRPr lang="en-US" sz="12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3" y="68133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DBQ Breakdown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3A3F0-2B04-45A9-B246-3B037D74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46" y="4336829"/>
            <a:ext cx="1557708" cy="698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071ADC-E975-4782-867E-F1DB7423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809884"/>
            <a:ext cx="1676400" cy="703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E7B3D9-6216-4EE0-BB67-8A3D7DDFE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572" y="5715000"/>
            <a:ext cx="2232134" cy="8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5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reflect on writing process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increase knowledge of words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YN: highlighter/lyrics/ notecards/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i="1" dirty="0">
                <a:solidFill>
                  <a:schemeClr val="tx1"/>
                </a:solidFill>
                <a:highlight>
                  <a:srgbClr val="FFFF00"/>
                </a:highlight>
                <a:cs typeface="Times New Roman" pitchFamily="18" charset="0"/>
              </a:rPr>
              <a:t>Annotate lyric sheet</a:t>
            </a:r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Look up words using inference skills, then dictionary (or online dictionary)</a:t>
            </a:r>
          </a:p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Create cards for future use in class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3" y="68133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 Development</a:t>
            </a:r>
          </a:p>
        </p:txBody>
      </p:sp>
    </p:spTree>
    <p:extLst>
      <p:ext uri="{BB962C8B-B14F-4D97-AF65-F5344CB8AC3E}">
        <p14:creationId xmlns:p14="http://schemas.microsoft.com/office/powerpoint/2010/main" val="216297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17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reflect on writing process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 lnSpcReduction="10000"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McRaven Cornell Notes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Stations discussion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Reflection</a:t>
            </a:r>
          </a:p>
          <a:p>
            <a:r>
              <a:rPr lang="en-US" sz="1600" b="1" dirty="0">
                <a:cs typeface="Times New Roman" pitchFamily="18" charset="0"/>
              </a:rPr>
              <a:t>   Vocabulary</a:t>
            </a:r>
          </a:p>
          <a:p>
            <a:r>
              <a:rPr lang="en-US" sz="1600" b="1" dirty="0">
                <a:cs typeface="Times New Roman" pitchFamily="18" charset="0"/>
              </a:rPr>
              <a:t>   DBQ knowledge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 pitchFamily="18" charset="0"/>
              </a:rPr>
              <a:t>HOMEWORK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221A2-F8FA-476E-ABAB-5939AEC4BB5C}"/>
              </a:ext>
            </a:extLst>
          </p:cNvPr>
          <p:cNvSpPr/>
          <p:nvPr/>
        </p:nvSpPr>
        <p:spPr>
          <a:xfrm>
            <a:off x="3200400" y="38802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1. Finish the different stations</a:t>
            </a:r>
          </a:p>
        </p:txBody>
      </p:sp>
    </p:spTree>
    <p:extLst>
      <p:ext uri="{BB962C8B-B14F-4D97-AF65-F5344CB8AC3E}">
        <p14:creationId xmlns:p14="http://schemas.microsoft.com/office/powerpoint/2010/main" val="395111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4020</TotalTime>
  <Words>799</Words>
  <Application>Microsoft Office PowerPoint</Application>
  <PresentationFormat>On-screen Show (4:3)</PresentationFormat>
  <Paragraphs>320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17 October 2017  SWBAT: practice multiple skills Learning Goals: </vt:lpstr>
      <vt:lpstr>17 October 2017  SWBAT analyze the use of literary devices in writing</vt:lpstr>
      <vt:lpstr>17 October 2017  SWBAT: reflect on writing process</vt:lpstr>
      <vt:lpstr>17 October 2017  SWBAT: reflect on writing process</vt:lpstr>
      <vt:lpstr>17 October 2017  SWBAT: reflect on writing process</vt:lpstr>
      <vt:lpstr>17 October 2017  SWBAT: reflect on writing process</vt:lpstr>
      <vt:lpstr>17 October 2017  SWBAT: reflect on writing process</vt:lpstr>
      <vt:lpstr>17 October 2017  SWBAT: reflect on writing process</vt:lpstr>
      <vt:lpstr>17 October 2017  SWBAT: reflect on writing process</vt:lpstr>
      <vt:lpstr>17 October 2017  SWBAT: reflect on writing process</vt:lpstr>
    </vt:vector>
  </TitlesOfParts>
  <Company>Omaha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August 27, 2012  AGENDA</dc:title>
  <dc:creator>ehomanp413</dc:creator>
  <cp:lastModifiedBy>Pamela Homan</cp:lastModifiedBy>
  <cp:revision>254</cp:revision>
  <cp:lastPrinted>2017-10-17T14:07:59Z</cp:lastPrinted>
  <dcterms:created xsi:type="dcterms:W3CDTF">2013-08-13T23:58:48Z</dcterms:created>
  <dcterms:modified xsi:type="dcterms:W3CDTF">2017-10-17T20:12:40Z</dcterms:modified>
</cp:coreProperties>
</file>